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mp3" ContentType="audio/unknown"/>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79" r:id="rId3"/>
    <p:sldId id="257" r:id="rId4"/>
    <p:sldId id="276" r:id="rId5"/>
    <p:sldId id="258" r:id="rId6"/>
    <p:sldId id="259" r:id="rId7"/>
    <p:sldId id="280" r:id="rId8"/>
    <p:sldId id="260" r:id="rId9"/>
    <p:sldId id="261" r:id="rId10"/>
    <p:sldId id="262" r:id="rId11"/>
    <p:sldId id="263" r:id="rId12"/>
    <p:sldId id="265" r:id="rId13"/>
    <p:sldId id="281" r:id="rId14"/>
    <p:sldId id="266" r:id="rId15"/>
    <p:sldId id="267" r:id="rId16"/>
    <p:sldId id="268" r:id="rId17"/>
    <p:sldId id="269" r:id="rId18"/>
    <p:sldId id="282" r:id="rId19"/>
    <p:sldId id="271" r:id="rId20"/>
    <p:sldId id="277" r:id="rId21"/>
    <p:sldId id="272" r:id="rId22"/>
    <p:sldId id="273" r:id="rId23"/>
    <p:sldId id="274" r:id="rId24"/>
    <p:sldId id="275" r:id="rId25"/>
    <p:sldId id="283" r:id="rId26"/>
    <p:sldId id="278" r:id="rId2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34" autoAdjust="0"/>
    <p:restoredTop sz="94615" autoAdjust="0"/>
  </p:normalViewPr>
  <p:slideViewPr>
    <p:cSldViewPr>
      <p:cViewPr varScale="1">
        <p:scale>
          <a:sx n="69" d="100"/>
          <a:sy n="69" d="100"/>
        </p:scale>
        <p:origin x="-138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7790C97F-575B-4770-94B9-C87666EF1691}" type="datetimeFigureOut">
              <a:rPr lang="el-GR" smtClean="0"/>
              <a:pPr/>
              <a:t>17/6/2017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7C01A51-62C6-4A60-A5C8-72674955EFA7}" type="slidenum">
              <a:rPr lang="el-GR" smtClean="0"/>
              <a:pPr/>
              <a:t>‹#›</a:t>
            </a:fld>
            <a:endParaRPr lang="el-GR"/>
          </a:p>
        </p:txBody>
      </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7790C97F-575B-4770-94B9-C87666EF1691}" type="datetimeFigureOut">
              <a:rPr lang="el-GR" smtClean="0"/>
              <a:pPr/>
              <a:t>17/6/2017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7C01A51-62C6-4A60-A5C8-72674955EFA7}" type="slidenum">
              <a:rPr lang="el-GR" smtClean="0"/>
              <a:pPr/>
              <a:t>‹#›</a:t>
            </a:fld>
            <a:endParaRPr lang="el-GR"/>
          </a:p>
        </p:txBody>
      </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790C97F-575B-4770-94B9-C87666EF1691}" type="datetimeFigureOut">
              <a:rPr lang="el-GR" smtClean="0"/>
              <a:pPr/>
              <a:t>17/6/2017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7C01A51-62C6-4A60-A5C8-72674955EFA7}" type="slidenum">
              <a:rPr lang="el-GR" smtClean="0"/>
              <a:pPr/>
              <a:t>‹#›</a:t>
            </a:fld>
            <a:endParaRPr lang="el-G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7790C97F-575B-4770-94B9-C87666EF1691}" type="datetimeFigureOut">
              <a:rPr lang="el-GR" smtClean="0"/>
              <a:pPr/>
              <a:t>17/6/2017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7C01A51-62C6-4A60-A5C8-72674955EFA7}" type="slidenum">
              <a:rPr lang="el-GR" smtClean="0"/>
              <a:pPr/>
              <a:t>‹#›</a:t>
            </a:fld>
            <a:endParaRPr lang="el-GR"/>
          </a:p>
        </p:txBody>
      </p:sp>
      <p:sp>
        <p:nvSpPr>
          <p:cNvPr id="7" name="Title 6"/>
          <p:cNvSpPr>
            <a:spLocks noGrp="1"/>
          </p:cNvSpPr>
          <p:nvPr>
            <p:ph type="title"/>
          </p:nvPr>
        </p:nvSpPr>
        <p:spPr/>
        <p:txBody>
          <a:bodyPr/>
          <a:lstStyle/>
          <a:p>
            <a:r>
              <a:rPr lang="el-GR" smtClean="0"/>
              <a:t>Στυλ κύριου τίτλου</a:t>
            </a:r>
            <a:endParaRPr lang="en-US"/>
          </a:p>
        </p:txBody>
      </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7790C97F-575B-4770-94B9-C87666EF1691}" type="datetimeFigureOut">
              <a:rPr lang="el-GR" smtClean="0"/>
              <a:pPr/>
              <a:t>17/6/2017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7C01A51-62C6-4A60-A5C8-72674955EFA7}" type="slidenum">
              <a:rPr lang="el-GR" smtClean="0"/>
              <a:pPr/>
              <a:t>‹#›</a:t>
            </a:fld>
            <a:endParaRPr lang="el-GR"/>
          </a:p>
        </p:txBody>
      </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5" name="Date Placeholder 4"/>
          <p:cNvSpPr>
            <a:spLocks noGrp="1"/>
          </p:cNvSpPr>
          <p:nvPr>
            <p:ph type="dt" sz="half" idx="10"/>
          </p:nvPr>
        </p:nvSpPr>
        <p:spPr/>
        <p:txBody>
          <a:bodyPr/>
          <a:lstStyle/>
          <a:p>
            <a:fld id="{7790C97F-575B-4770-94B9-C87666EF1691}" type="datetimeFigureOut">
              <a:rPr lang="el-GR" smtClean="0"/>
              <a:pPr/>
              <a:t>17/6/2017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7C01A51-62C6-4A60-A5C8-72674955EFA7}" type="slidenum">
              <a:rPr lang="el-GR" smtClean="0"/>
              <a:pPr/>
              <a:t>‹#›</a:t>
            </a:fld>
            <a:endParaRPr lang="el-GR"/>
          </a:p>
        </p:txBody>
      </p:sp>
      <p:sp>
        <p:nvSpPr>
          <p:cNvPr id="9" name="Content Placeholder 8"/>
          <p:cNvSpPr>
            <a:spLocks noGrp="1"/>
          </p:cNvSpPr>
          <p:nvPr>
            <p:ph sz="quarter" idx="13"/>
          </p:nvPr>
        </p:nvSpPr>
        <p:spPr>
          <a:xfrm>
            <a:off x="676655" y="2679192"/>
            <a:ext cx="3822192" cy="34472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7790C97F-575B-4770-94B9-C87666EF1691}" type="datetimeFigureOut">
              <a:rPr lang="el-GR" smtClean="0"/>
              <a:pPr/>
              <a:t>17/6/2017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7C01A51-62C6-4A60-A5C8-72674955EFA7}" type="slidenum">
              <a:rPr lang="el-GR" smtClean="0"/>
              <a:pPr/>
              <a:t>‹#›</a:t>
            </a:fld>
            <a:endParaRPr lang="el-GR"/>
          </a:p>
        </p:txBody>
      </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7790C97F-575B-4770-94B9-C87666EF1691}" type="datetimeFigureOut">
              <a:rPr lang="el-GR" smtClean="0"/>
              <a:pPr/>
              <a:t>17/6/2017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7C01A51-62C6-4A60-A5C8-72674955EFA7}" type="slidenum">
              <a:rPr lang="el-GR" smtClean="0"/>
              <a:pPr/>
              <a:t>‹#›</a:t>
            </a:fld>
            <a:endParaRPr lang="el-GR"/>
          </a:p>
        </p:txBody>
      </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790C97F-575B-4770-94B9-C87666EF1691}" type="datetimeFigureOut">
              <a:rPr lang="el-GR" smtClean="0"/>
              <a:pPr/>
              <a:t>17/6/2017</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D7C01A51-62C6-4A60-A5C8-72674955EFA7}" type="slidenum">
              <a:rPr lang="el-GR" smtClean="0"/>
              <a:pPr/>
              <a:t>‹#›</a:t>
            </a:fld>
            <a:endParaRPr lang="el-GR"/>
          </a:p>
        </p:txBody>
      </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790C97F-575B-4770-94B9-C87666EF1691}" type="datetimeFigureOut">
              <a:rPr lang="el-GR" smtClean="0"/>
              <a:pPr/>
              <a:t>17/6/2017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7C01A51-62C6-4A60-A5C8-72674955EFA7}" type="slidenum">
              <a:rPr lang="el-GR" smtClean="0"/>
              <a:pPr/>
              <a:t>‹#›</a:t>
            </a:fld>
            <a:endParaRPr lang="el-G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l-GR" smtClean="0"/>
              <a:t>Στυλ κύριου τίτλου</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l-GR" smtClean="0"/>
              <a:t>Στυλ κύριου τίτλου</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7790C97F-575B-4770-94B9-C87666EF1691}" type="datetimeFigureOut">
              <a:rPr lang="el-GR" smtClean="0"/>
              <a:pPr/>
              <a:t>17/6/2017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7C01A51-62C6-4A60-A5C8-72674955EFA7}" type="slidenum">
              <a:rPr lang="el-GR" smtClean="0"/>
              <a:pPr/>
              <a:t>‹#›</a:t>
            </a:fld>
            <a:endParaRPr lang="el-G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790C97F-575B-4770-94B9-C87666EF1691}" type="datetimeFigureOut">
              <a:rPr lang="el-GR" smtClean="0"/>
              <a:pPr/>
              <a:t>17/6/2017</a:t>
            </a:fld>
            <a:endParaRPr lang="el-G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l-G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7C01A51-62C6-4A60-A5C8-72674955EFA7}" type="slidenum">
              <a:rPr lang="el-GR" smtClean="0"/>
              <a:pPr/>
              <a:t>‹#›</a:t>
            </a:fld>
            <a:endParaRPr lang="el-G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mp3"/><Relationship Id="rId2" Type="http://schemas.openxmlformats.org/officeDocument/2006/relationships/slideLayout" Target="../slideLayouts/slideLayout1.xml"/><Relationship Id="rId1" Type="http://schemas.openxmlformats.org/officeDocument/2006/relationships/video" Target="NULL"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ipse.gr/" TargetMode="External"/><Relationship Id="rId2" Type="http://schemas.openxmlformats.org/officeDocument/2006/relationships/hyperlink" Target="http://www.psychotherapeia.net.gr/" TargetMode="External"/><Relationship Id="rId1" Type="http://schemas.openxmlformats.org/officeDocument/2006/relationships/slideLayout" Target="../slideLayouts/slideLayout2.xml"/><Relationship Id="rId5" Type="http://schemas.openxmlformats.org/officeDocument/2006/relationships/hyperlink" Target="http://www.boro.gr/" TargetMode="External"/><Relationship Id="rId4" Type="http://schemas.openxmlformats.org/officeDocument/2006/relationships/hyperlink" Target="http://www.anasa.com.g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908720"/>
            <a:ext cx="7772400" cy="1470025"/>
          </a:xfrm>
        </p:spPr>
        <p:txBody>
          <a:bodyPr>
            <a:normAutofit/>
          </a:bodyPr>
          <a:lstStyle/>
          <a:p>
            <a:r>
              <a:rPr lang="el-GR" b="1" u="sng" dirty="0" smtClean="0">
                <a:latin typeface="Arial" panose="020B0604020202020204" pitchFamily="34" charset="0"/>
                <a:cs typeface="Arial" panose="020B0604020202020204" pitchFamily="34" charset="0"/>
              </a:rPr>
              <a:t>Διαταραχές Πρόσληψης Τροφής (ΔΠΤ)</a:t>
            </a:r>
            <a:endParaRPr lang="el-GR" b="1" u="sng" dirty="0">
              <a:latin typeface="Arial" panose="020B0604020202020204" pitchFamily="34" charset="0"/>
              <a:cs typeface="Arial" panose="020B0604020202020204" pitchFamily="34" charset="0"/>
            </a:endParaRPr>
          </a:p>
        </p:txBody>
      </p:sp>
      <p:sp>
        <p:nvSpPr>
          <p:cNvPr id="3" name="Υπότιτλος 2"/>
          <p:cNvSpPr>
            <a:spLocks noGrp="1"/>
          </p:cNvSpPr>
          <p:nvPr>
            <p:ph type="subTitle" idx="1"/>
          </p:nvPr>
        </p:nvSpPr>
        <p:spPr>
          <a:xfrm>
            <a:off x="1331640" y="2708920"/>
            <a:ext cx="6400800" cy="3744416"/>
          </a:xfrm>
        </p:spPr>
        <p:txBody>
          <a:bodyPr>
            <a:noAutofit/>
          </a:bodyPr>
          <a:lstStyle/>
          <a:p>
            <a:r>
              <a:rPr lang="el-GR" sz="2400" dirty="0" smtClean="0">
                <a:latin typeface="Arial" panose="020B0604020202020204" pitchFamily="34" charset="0"/>
                <a:cs typeface="Arial" panose="020B0604020202020204" pitchFamily="34" charset="0"/>
              </a:rPr>
              <a:t>Εργασία στην πρακτική εφαρμογή στην ειδικότητα από τις </a:t>
            </a:r>
          </a:p>
          <a:p>
            <a:r>
              <a:rPr lang="el-GR" sz="2400" b="1" dirty="0" smtClean="0">
                <a:latin typeface="Arial" panose="020B0604020202020204" pitchFamily="34" charset="0"/>
                <a:cs typeface="Arial" panose="020B0604020202020204" pitchFamily="34" charset="0"/>
              </a:rPr>
              <a:t>ΚΑΛΟΤΙΝΑ ΣΔΡΕΓΑ</a:t>
            </a:r>
          </a:p>
          <a:p>
            <a:r>
              <a:rPr lang="el-GR" sz="2400" b="1" dirty="0" smtClean="0">
                <a:latin typeface="Arial" panose="020B0604020202020204" pitchFamily="34" charset="0"/>
                <a:cs typeface="Arial" panose="020B0604020202020204" pitchFamily="34" charset="0"/>
              </a:rPr>
              <a:t>&amp; </a:t>
            </a:r>
          </a:p>
          <a:p>
            <a:r>
              <a:rPr lang="el-GR" sz="2400" b="1" dirty="0" smtClean="0">
                <a:latin typeface="Arial" panose="020B0604020202020204" pitchFamily="34" charset="0"/>
                <a:cs typeface="Arial" panose="020B0604020202020204" pitchFamily="34" charset="0"/>
              </a:rPr>
              <a:t>ΕΛΕΑΝΝΑ ΣΤΑΜΑΤΙΟΥ</a:t>
            </a:r>
          </a:p>
          <a:p>
            <a:endParaRPr lang="el-GR" sz="2400" b="1" dirty="0" smtClean="0">
              <a:latin typeface="Arial" panose="020B0604020202020204" pitchFamily="34" charset="0"/>
              <a:cs typeface="Arial" panose="020B0604020202020204" pitchFamily="34" charset="0"/>
            </a:endParaRPr>
          </a:p>
          <a:p>
            <a:r>
              <a:rPr lang="el-GR" sz="1200" dirty="0" smtClean="0">
                <a:solidFill>
                  <a:schemeClr val="tx1"/>
                </a:solidFill>
                <a:latin typeface="Arial" panose="020B0604020202020204" pitchFamily="34" charset="0"/>
                <a:cs typeface="Arial" panose="020B0604020202020204" pitchFamily="34" charset="0"/>
              </a:rPr>
              <a:t>ΕΙΔΙΚΟΤΗΤΑ</a:t>
            </a:r>
            <a:r>
              <a:rPr lang="en-US" sz="1200" dirty="0" smtClean="0">
                <a:solidFill>
                  <a:schemeClr val="tx1"/>
                </a:solidFill>
                <a:latin typeface="Arial" panose="020B0604020202020204" pitchFamily="34" charset="0"/>
                <a:cs typeface="Arial" panose="020B0604020202020204" pitchFamily="34" charset="0"/>
              </a:rPr>
              <a:t>:</a:t>
            </a:r>
            <a:r>
              <a:rPr lang="el-GR" sz="1200" dirty="0" smtClean="0">
                <a:solidFill>
                  <a:schemeClr val="tx1"/>
                </a:solidFill>
                <a:latin typeface="Arial" panose="020B0604020202020204" pitchFamily="34" charset="0"/>
                <a:cs typeface="Arial" panose="020B0604020202020204" pitchFamily="34" charset="0"/>
              </a:rPr>
              <a:t> ΣΤΕΛΕΧΟΣ ΔΙΑΤΡΟΦΗΣ ΚΑΙ ΔΙΑΙΤΟΛΟΓΙΑΣ</a:t>
            </a:r>
            <a:endParaRPr lang="en-US" sz="1200" dirty="0" smtClean="0">
              <a:solidFill>
                <a:schemeClr val="tx1"/>
              </a:solidFill>
              <a:latin typeface="Arial" panose="020B0604020202020204" pitchFamily="34" charset="0"/>
              <a:cs typeface="Arial" panose="020B0604020202020204" pitchFamily="34" charset="0"/>
            </a:endParaRPr>
          </a:p>
          <a:p>
            <a:r>
              <a:rPr lang="el-GR" sz="1200" dirty="0" smtClean="0">
                <a:solidFill>
                  <a:schemeClr val="tx1"/>
                </a:solidFill>
                <a:latin typeface="Arial" panose="020B0604020202020204" pitchFamily="34" charset="0"/>
                <a:cs typeface="Arial" panose="020B0604020202020204" pitchFamily="34" charset="0"/>
              </a:rPr>
              <a:t>ΥΠΕΥΘΥΝΟΣ ΕΚΠΑΙΔΕΥΤΙΚΟΣ : ΓΙΩΡΓΟΣ ΕΥΓΕΝΕΙΑΔΗΣ </a:t>
            </a:r>
          </a:p>
          <a:p>
            <a:r>
              <a:rPr lang="el-GR" sz="1200" dirty="0" smtClean="0">
                <a:solidFill>
                  <a:schemeClr val="tx1"/>
                </a:solidFill>
                <a:latin typeface="Arial" panose="020B0604020202020204" pitchFamily="34" charset="0"/>
                <a:cs typeface="Arial" panose="020B0604020202020204" pitchFamily="34" charset="0"/>
              </a:rPr>
              <a:t>ΙΕΚ ΕΛΛΗΝΙΚΟΥ- ΑΡΓΥΡΟΥΠΟΛΗΣ ΜΑΙΟΣ 2017</a:t>
            </a:r>
            <a:endParaRPr lang="el-GR" sz="1200" dirty="0">
              <a:solidFill>
                <a:schemeClr val="tx1"/>
              </a:solidFill>
              <a:latin typeface="Arial" panose="020B0604020202020204" pitchFamily="34" charset="0"/>
              <a:cs typeface="Arial" panose="020B0604020202020204" pitchFamily="34" charset="0"/>
            </a:endParaRPr>
          </a:p>
        </p:txBody>
      </p:sp>
      <p:pic>
        <p:nvPicPr>
          <p:cNvPr id="6" name="Hello (Instrumental) - Adele.mp3">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a:blip r:embed="rId4" cstate="print"/>
          <a:stretch>
            <a:fillRect/>
          </a:stretch>
        </p:blipFill>
        <p:spPr>
          <a:xfrm>
            <a:off x="7956376" y="5589240"/>
            <a:ext cx="609600" cy="609600"/>
          </a:xfrm>
          <a:prstGeom prst="rect">
            <a:avLst/>
          </a:prstGeom>
          <a:noFill/>
          <a:ln>
            <a:noFill/>
          </a:ln>
        </p:spPr>
      </p:pic>
    </p:spTree>
    <p:extLst>
      <p:ext uri="{BB962C8B-B14F-4D97-AF65-F5344CB8AC3E}">
        <p14:creationId xmlns="" xmlns:p14="http://schemas.microsoft.com/office/powerpoint/2010/main" val="3800431761"/>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52830" numSld="25">
                <p:cTn id="7" repeatCount="indefinite" fill="hold" display="0">
                  <p:stCondLst>
                    <p:cond delay="indefinite"/>
                  </p:stCondLst>
                  <p:endCondLst>
                    <p:cond evt="onStopAudio" delay="0">
                      <p:tgtEl>
                        <p:sldTgt/>
                      </p:tgtEl>
                    </p:cond>
                  </p:endCondLst>
                </p:cTn>
                <p:tgtEl>
                  <p:spTgt spid="6"/>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fontScale="77500" lnSpcReduction="20000"/>
          </a:bodyPr>
          <a:lstStyle/>
          <a:p>
            <a:r>
              <a:rPr lang="el-GR" dirty="0" smtClean="0">
                <a:latin typeface="Arial" panose="020B0604020202020204" pitchFamily="34" charset="0"/>
                <a:cs typeface="Arial" panose="020B0604020202020204" pitchFamily="34" charset="0"/>
              </a:rPr>
              <a:t>Ο οργανισμός στην ουσία παύει να λειτουργεί σωστά.</a:t>
            </a:r>
          </a:p>
          <a:p>
            <a:r>
              <a:rPr lang="el-GR" dirty="0" smtClean="0">
                <a:latin typeface="Arial" panose="020B0604020202020204" pitchFamily="34" charset="0"/>
                <a:cs typeface="Arial" panose="020B0604020202020204" pitchFamily="34" charset="0"/>
              </a:rPr>
              <a:t>Ατροφία εγκεφάλου. Υπάρχει απώλεια συγκέντρωσης και μνήμης, σχεδόν πλήρη απόσπαση προσοχής </a:t>
            </a:r>
          </a:p>
          <a:p>
            <a:r>
              <a:rPr lang="el-GR" dirty="0" smtClean="0">
                <a:latin typeface="Arial" panose="020B0604020202020204" pitchFamily="34" charset="0"/>
                <a:cs typeface="Arial" panose="020B0604020202020204" pitchFamily="34" charset="0"/>
              </a:rPr>
              <a:t>Ευερεθιστότητα , ακόμη και κατάθλιψη</a:t>
            </a:r>
          </a:p>
          <a:p>
            <a:r>
              <a:rPr lang="el-GR" dirty="0" smtClean="0">
                <a:latin typeface="Arial" panose="020B0604020202020204" pitchFamily="34" charset="0"/>
                <a:cs typeface="Arial" panose="020B0604020202020204" pitchFamily="34" charset="0"/>
              </a:rPr>
              <a:t>Βραδυκαρδία, ζάλη, υπόταση </a:t>
            </a:r>
          </a:p>
          <a:p>
            <a:r>
              <a:rPr lang="el-GR" dirty="0" smtClean="0">
                <a:latin typeface="Arial" panose="020B0604020202020204" pitchFamily="34" charset="0"/>
                <a:cs typeface="Arial" panose="020B0604020202020204" pitchFamily="34" charset="0"/>
              </a:rPr>
              <a:t>Υποθερμία, υπογλυκαιμία</a:t>
            </a:r>
          </a:p>
          <a:p>
            <a:r>
              <a:rPr lang="el-GR" dirty="0" smtClean="0">
                <a:latin typeface="Arial" panose="020B0604020202020204" pitchFamily="34" charset="0"/>
                <a:cs typeface="Arial" panose="020B0604020202020204" pitchFamily="34" charset="0"/>
              </a:rPr>
              <a:t>Ελάττωση κυττάρων του αίματος</a:t>
            </a:r>
          </a:p>
          <a:p>
            <a:r>
              <a:rPr lang="el-GR" dirty="0" smtClean="0">
                <a:latin typeface="Arial" panose="020B0604020202020204" pitchFamily="34" charset="0"/>
                <a:cs typeface="Arial" panose="020B0604020202020204" pitchFamily="34" charset="0"/>
              </a:rPr>
              <a:t>Ξηροδερμία, τριχόπτωση ή και εμφάνιση τριχών  ( λεπτό χνούδι)</a:t>
            </a:r>
          </a:p>
          <a:p>
            <a:r>
              <a:rPr lang="el-GR" dirty="0" smtClean="0">
                <a:latin typeface="Arial" panose="020B0604020202020204" pitchFamily="34" charset="0"/>
                <a:cs typeface="Arial" panose="020B0604020202020204" pitchFamily="34" charset="0"/>
              </a:rPr>
              <a:t>Δυσκοιλιότητα </a:t>
            </a:r>
          </a:p>
          <a:p>
            <a:r>
              <a:rPr lang="el-GR" dirty="0" smtClean="0">
                <a:latin typeface="Arial" panose="020B0604020202020204" pitchFamily="34" charset="0"/>
                <a:cs typeface="Arial" panose="020B0604020202020204" pitchFamily="34" charset="0"/>
              </a:rPr>
              <a:t>Πρώιμη οστεοπόρωση</a:t>
            </a:r>
          </a:p>
          <a:p>
            <a:r>
              <a:rPr lang="el-GR" dirty="0" smtClean="0">
                <a:solidFill>
                  <a:srgbClr val="FF0000"/>
                </a:solidFill>
                <a:latin typeface="Arial" panose="020B0604020202020204" pitchFamily="34" charset="0"/>
                <a:cs typeface="Arial" panose="020B0604020202020204" pitchFamily="34" charset="0"/>
              </a:rPr>
              <a:t>ΘΑΝΑΤΟΣ </a:t>
            </a:r>
            <a:endParaRPr lang="el-GR" dirty="0">
              <a:solidFill>
                <a:srgbClr val="FF0000"/>
              </a:solidFill>
              <a:latin typeface="Arial" panose="020B0604020202020204" pitchFamily="34" charset="0"/>
              <a:cs typeface="Arial" panose="020B0604020202020204" pitchFamily="34" charset="0"/>
            </a:endParaRPr>
          </a:p>
        </p:txBody>
      </p:sp>
      <p:sp>
        <p:nvSpPr>
          <p:cNvPr id="2" name="Τίτλος 1"/>
          <p:cNvSpPr>
            <a:spLocks noGrp="1"/>
          </p:cNvSpPr>
          <p:nvPr>
            <p:ph type="title"/>
          </p:nvPr>
        </p:nvSpPr>
        <p:spPr/>
        <p:txBody>
          <a:bodyPr>
            <a:normAutofit fontScale="90000"/>
          </a:bodyPr>
          <a:lstStyle/>
          <a:p>
            <a:r>
              <a:rPr lang="el-GR" dirty="0" smtClean="0">
                <a:latin typeface="Arial" panose="020B0604020202020204" pitchFamily="34" charset="0"/>
                <a:cs typeface="Arial" panose="020B0604020202020204" pitchFamily="34" charset="0"/>
              </a:rPr>
              <a:t>Ιατρικές επιπλοκές που θα υπάρξουν</a:t>
            </a:r>
            <a:r>
              <a:rPr lang="en-US" dirty="0" smtClean="0">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519412956"/>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39552" y="2060848"/>
            <a:ext cx="8229600" cy="4680520"/>
          </a:xfrm>
        </p:spPr>
        <p:txBody>
          <a:bodyPr>
            <a:normAutofit/>
          </a:bodyPr>
          <a:lstStyle/>
          <a:p>
            <a:pPr marL="0" indent="0">
              <a:buNone/>
            </a:pPr>
            <a:r>
              <a:rPr lang="el-GR" sz="2000" dirty="0">
                <a:latin typeface="Arial" panose="020B0604020202020204" pitchFamily="34" charset="0"/>
                <a:cs typeface="Arial" panose="020B0604020202020204" pitchFamily="34" charset="0"/>
              </a:rPr>
              <a:t>Σύμμαχοι στη θεραπεία είναι ο ΨΥΧΟΛΟΓΟΣ/ ΨΥΧΙΑΤΡΟΣ και ο διατροφολόγος, οι οποίοι με τις κατάλληλες ψυχολογικές και διατροφικές  συμβουλές, αντίστοιχα, θα βοηθήσουν στην αντιμετώπιση του προβλήματος</a:t>
            </a:r>
            <a:r>
              <a:rPr lang="el-GR" sz="2000" dirty="0" smtClean="0">
                <a:latin typeface="Arial" panose="020B0604020202020204" pitchFamily="34" charset="0"/>
                <a:cs typeface="Arial" panose="020B0604020202020204" pitchFamily="34" charset="0"/>
              </a:rPr>
              <a:t>.</a:t>
            </a:r>
          </a:p>
          <a:p>
            <a:pPr marL="0" indent="0">
              <a:buNone/>
            </a:pPr>
            <a:r>
              <a:rPr lang="el-GR" sz="2000" dirty="0">
                <a:latin typeface="Arial" panose="020B0604020202020204" pitchFamily="34" charset="0"/>
                <a:cs typeface="Arial" panose="020B0604020202020204" pitchFamily="34" charset="0"/>
              </a:rPr>
              <a:t>Πρώτος στόχος της θεραπείας είναι η αποκατάσταση του βάρους.</a:t>
            </a:r>
            <a:endParaRPr lang="el-GR" sz="2000" dirty="0" smtClean="0">
              <a:latin typeface="Arial" panose="020B0604020202020204" pitchFamily="34" charset="0"/>
              <a:cs typeface="Arial" panose="020B0604020202020204" pitchFamily="34" charset="0"/>
            </a:endParaRPr>
          </a:p>
          <a:p>
            <a:pPr marL="0" indent="0">
              <a:buNone/>
            </a:pPr>
            <a:r>
              <a:rPr lang="el-GR" sz="2000" dirty="0" smtClean="0">
                <a:latin typeface="Arial" panose="020B0604020202020204" pitchFamily="34" charset="0"/>
                <a:cs typeface="Arial" panose="020B0604020202020204" pitchFamily="34" charset="0"/>
              </a:rPr>
              <a:t>Επίσης, εάν το άτομο είναι σε άσχημη κατάσταση χρειάζεται η άμεση εισαγωγή σε νοσοκομείο για τυχόν ηλεκτρολυτικές διαταραχές ή και αρρυθμιών της καρδιάς.</a:t>
            </a:r>
          </a:p>
          <a:p>
            <a:pPr marL="0" indent="0">
              <a:buNone/>
            </a:pPr>
            <a:r>
              <a:rPr lang="el-GR" sz="2000" dirty="0" smtClean="0">
                <a:latin typeface="Arial" panose="020B0604020202020204" pitchFamily="34" charset="0"/>
                <a:cs typeface="Arial" panose="020B0604020202020204" pitchFamily="34" charset="0"/>
              </a:rPr>
              <a:t>Σε ακραίες περιπτώσεις γίνεται και υποχρεωτική σίτιση με ρινογαστρικό σωλήνα ή με ορούς.</a:t>
            </a:r>
          </a:p>
          <a:p>
            <a:pPr marL="0" indent="0">
              <a:buNone/>
            </a:pPr>
            <a:r>
              <a:rPr lang="el-GR" sz="2000" dirty="0" smtClean="0">
                <a:latin typeface="Arial" panose="020B0604020202020204" pitchFamily="34" charset="0"/>
                <a:cs typeface="Arial" panose="020B0604020202020204" pitchFamily="34" charset="0"/>
              </a:rPr>
              <a:t>Η νοσηλεία γίνεται σε ειδικά κέντρα ΔΠΤ ή ψυχιατρικές κλινικές.</a:t>
            </a:r>
          </a:p>
          <a:p>
            <a:pPr marL="0" indent="0">
              <a:buNone/>
            </a:pPr>
            <a:r>
              <a:rPr lang="el-GR" sz="2000" dirty="0" smtClean="0">
                <a:latin typeface="Arial" panose="020B0604020202020204" pitchFamily="34" charset="0"/>
                <a:cs typeface="Arial" panose="020B0604020202020204" pitchFamily="34" charset="0"/>
              </a:rPr>
              <a:t>Υπάρχει, όμως, και η δυσάρεστη περίπτωση που το άτομο μπορεί να μην τα καταφέρει και να οδηγηθεί στο ΘΑΝΑΤΟ.</a:t>
            </a:r>
          </a:p>
          <a:p>
            <a:pPr marL="0" indent="0">
              <a:buNone/>
            </a:pPr>
            <a:endParaRPr lang="el-GR" sz="2000" dirty="0" smtClean="0"/>
          </a:p>
        </p:txBody>
      </p:sp>
      <p:sp>
        <p:nvSpPr>
          <p:cNvPr id="2" name="Τίτλος 1"/>
          <p:cNvSpPr>
            <a:spLocks noGrp="1"/>
          </p:cNvSpPr>
          <p:nvPr>
            <p:ph type="title"/>
          </p:nvPr>
        </p:nvSpPr>
        <p:spPr>
          <a:xfrm>
            <a:off x="467544" y="332656"/>
            <a:ext cx="8229600" cy="1618382"/>
          </a:xfrm>
        </p:spPr>
        <p:txBody>
          <a:bodyPr>
            <a:normAutofit/>
          </a:bodyPr>
          <a:lstStyle/>
          <a:p>
            <a:r>
              <a:rPr lang="el-GR" dirty="0" smtClean="0">
                <a:latin typeface="Arial" panose="020B0604020202020204" pitchFamily="34" charset="0"/>
                <a:cs typeface="Arial" panose="020B0604020202020204" pitchFamily="34" charset="0"/>
              </a:rPr>
              <a:t>Τρόπος αντιμετώπισης Ψυχογενούς ανορεξίας </a:t>
            </a:r>
            <a:endParaRPr lang="el-GR"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394410115"/>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600200"/>
            <a:ext cx="8229600" cy="4997152"/>
          </a:xfrm>
        </p:spPr>
        <p:txBody>
          <a:bodyPr>
            <a:normAutofit lnSpcReduction="10000"/>
          </a:bodyPr>
          <a:lstStyle/>
          <a:p>
            <a:pPr marL="0" indent="0">
              <a:buNone/>
            </a:pPr>
            <a:r>
              <a:rPr lang="el-GR" sz="2600" dirty="0" smtClean="0">
                <a:latin typeface="Arial" panose="020B0604020202020204" pitchFamily="34" charset="0"/>
                <a:cs typeface="Arial" panose="020B0604020202020204" pitchFamily="34" charset="0"/>
              </a:rPr>
              <a:t>Είναι και αυτή μια πολύ σημαντική ΔΠΤ. Η βουλιμία είναι δύσκολο να ανιχνευτεί γιατί δεν υπάρχει απότομη μείωση του βάρους και έτσι παραμένει κρυφή. </a:t>
            </a:r>
          </a:p>
          <a:p>
            <a:pPr marL="0" indent="0">
              <a:buNone/>
            </a:pPr>
            <a:r>
              <a:rPr lang="el-GR" sz="2600" dirty="0" smtClean="0">
                <a:latin typeface="Arial" panose="020B0604020202020204" pitchFamily="34" charset="0"/>
                <a:cs typeface="Arial" panose="020B0604020202020204" pitchFamily="34" charset="0"/>
              </a:rPr>
              <a:t>Παρουσιάζεται συνήθως σε νεαρές γυναίκες φυσιολογικού βάρους ή και λίγο υπέρβαρων.</a:t>
            </a:r>
          </a:p>
          <a:p>
            <a:pPr marL="0" indent="0">
              <a:buNone/>
            </a:pPr>
            <a:r>
              <a:rPr lang="el-GR" sz="2600" dirty="0" smtClean="0">
                <a:latin typeface="Arial" panose="020B0604020202020204" pitchFamily="34" charset="0"/>
                <a:cs typeface="Arial" panose="020B0604020202020204" pitchFamily="34" charset="0"/>
              </a:rPr>
              <a:t>Χαρακτηρίζεται από την ανεξέλεγκτη λήψη τροφής, πιο συγκεκριμένα το άτομο καταναλώνει μεγάλο όγκο τροφής, πλούσιο σε θερμίδες (π.χ. σοκολάτες) και έπειτα καταφεύγει σε  </a:t>
            </a:r>
            <a:r>
              <a:rPr lang="el-GR" sz="2600" dirty="0">
                <a:latin typeface="Arial" panose="020B0604020202020204" pitchFamily="34" charset="0"/>
                <a:cs typeface="Arial" panose="020B0604020202020204" pitchFamily="34" charset="0"/>
              </a:rPr>
              <a:t>πρόκληση εμέτου, λήψη καθαρτικών, διουρητικών ή άλλων φαρμακευτικών σκευασμάτων, νηστεία ή υπερβολική </a:t>
            </a:r>
            <a:r>
              <a:rPr lang="el-GR" sz="2600" dirty="0" smtClean="0">
                <a:latin typeface="Arial" panose="020B0604020202020204" pitchFamily="34" charset="0"/>
                <a:cs typeface="Arial" panose="020B0604020202020204" pitchFamily="34" charset="0"/>
              </a:rPr>
              <a:t>άσκηση για να αποτρέψει την αύξηση του βάρους.</a:t>
            </a:r>
          </a:p>
          <a:p>
            <a:pPr marL="0" indent="0">
              <a:buNone/>
            </a:pPr>
            <a:endParaRPr lang="el-GR" dirty="0" smtClean="0"/>
          </a:p>
          <a:p>
            <a:pPr marL="0" indent="0">
              <a:buNone/>
            </a:pPr>
            <a:endParaRPr lang="el-GR" dirty="0"/>
          </a:p>
        </p:txBody>
      </p:sp>
      <p:sp>
        <p:nvSpPr>
          <p:cNvPr id="2" name="Τίτλος 1"/>
          <p:cNvSpPr>
            <a:spLocks noGrp="1"/>
          </p:cNvSpPr>
          <p:nvPr>
            <p:ph type="title"/>
          </p:nvPr>
        </p:nvSpPr>
        <p:spPr/>
        <p:txBody>
          <a:bodyPr/>
          <a:lstStyle/>
          <a:p>
            <a:r>
              <a:rPr lang="el-GR" b="1" u="sng" dirty="0" smtClean="0">
                <a:latin typeface="Arial" panose="020B0604020202020204" pitchFamily="34" charset="0"/>
                <a:cs typeface="Arial" panose="020B0604020202020204" pitchFamily="34" charset="0"/>
              </a:rPr>
              <a:t>Ψυχογενής Βουλιμία</a:t>
            </a:r>
            <a:r>
              <a:rPr lang="en-US" b="1" u="sng" dirty="0" smtClean="0">
                <a:latin typeface="Arial" panose="020B0604020202020204" pitchFamily="34" charset="0"/>
                <a:cs typeface="Arial" panose="020B0604020202020204" pitchFamily="34" charset="0"/>
              </a:rPr>
              <a:t> </a:t>
            </a:r>
            <a:r>
              <a:rPr lang="el-GR" b="1" u="sng" dirty="0" smtClean="0">
                <a:latin typeface="Arial" panose="020B0604020202020204" pitchFamily="34" charset="0"/>
                <a:cs typeface="Arial" panose="020B0604020202020204" pitchFamily="34" charset="0"/>
              </a:rPr>
              <a:t>(ΨΒ)</a:t>
            </a:r>
            <a:endParaRPr lang="el-GR" b="1" u="sng"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494091726"/>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p:spPr>
      </p:pic>
    </p:spTree>
    <p:extLst>
      <p:ext uri="{BB962C8B-B14F-4D97-AF65-F5344CB8AC3E}">
        <p14:creationId xmlns="" xmlns:p14="http://schemas.microsoft.com/office/powerpoint/2010/main" val="3373873472"/>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600201"/>
            <a:ext cx="8229600" cy="1468759"/>
          </a:xfrm>
        </p:spPr>
        <p:txBody>
          <a:bodyPr>
            <a:normAutofit fontScale="62500" lnSpcReduction="20000"/>
          </a:bodyPr>
          <a:lstStyle/>
          <a:p>
            <a:r>
              <a:rPr lang="el-GR" sz="3400" dirty="0" smtClean="0">
                <a:latin typeface="Arial" panose="020B0604020202020204" pitchFamily="34" charset="0"/>
                <a:cs typeface="Arial" panose="020B0604020202020204" pitchFamily="34" charset="0"/>
              </a:rPr>
              <a:t>Αυξομειώσεις του βάρους</a:t>
            </a:r>
          </a:p>
          <a:p>
            <a:r>
              <a:rPr lang="el-GR" sz="3400" dirty="0" smtClean="0">
                <a:latin typeface="Arial" panose="020B0604020202020204" pitchFamily="34" charset="0"/>
                <a:cs typeface="Arial" panose="020B0604020202020204" pitchFamily="34" charset="0"/>
              </a:rPr>
              <a:t>Πονόλαιμος και πόνος στον οισοφάγο</a:t>
            </a:r>
          </a:p>
          <a:p>
            <a:r>
              <a:rPr lang="el-GR" sz="3400" dirty="0" smtClean="0">
                <a:latin typeface="Arial" panose="020B0604020202020204" pitchFamily="34" charset="0"/>
                <a:cs typeface="Arial" panose="020B0604020202020204" pitchFamily="34" charset="0"/>
              </a:rPr>
              <a:t>Διαταραχή έμμηνου ρήσης</a:t>
            </a:r>
          </a:p>
          <a:p>
            <a:r>
              <a:rPr lang="el-GR" sz="3400" dirty="0" smtClean="0">
                <a:latin typeface="Arial" panose="020B0604020202020204" pitchFamily="34" charset="0"/>
                <a:cs typeface="Arial" panose="020B0604020202020204" pitchFamily="34" charset="0"/>
              </a:rPr>
              <a:t>Κόπωση </a:t>
            </a:r>
          </a:p>
          <a:p>
            <a:endParaRPr lang="el-GR" dirty="0"/>
          </a:p>
        </p:txBody>
      </p:sp>
      <p:sp>
        <p:nvSpPr>
          <p:cNvPr id="2" name="Τίτλος 1"/>
          <p:cNvSpPr>
            <a:spLocks noGrp="1"/>
          </p:cNvSpPr>
          <p:nvPr>
            <p:ph type="title"/>
          </p:nvPr>
        </p:nvSpPr>
        <p:spPr/>
        <p:txBody>
          <a:bodyPr>
            <a:normAutofit/>
          </a:bodyPr>
          <a:lstStyle/>
          <a:p>
            <a:r>
              <a:rPr lang="el-GR" sz="3200" dirty="0" smtClean="0">
                <a:latin typeface="Arial" panose="020B0604020202020204" pitchFamily="34" charset="0"/>
                <a:cs typeface="Arial" panose="020B0604020202020204" pitchFamily="34" charset="0"/>
              </a:rPr>
              <a:t>Ποιες αλλαγές παρατηρούνται στο σώμα;</a:t>
            </a:r>
            <a:endParaRPr lang="el-GR" sz="3200" dirty="0">
              <a:latin typeface="Arial" panose="020B0604020202020204" pitchFamily="34" charset="0"/>
              <a:cs typeface="Arial" panose="020B0604020202020204" pitchFamily="34" charset="0"/>
            </a:endParaRPr>
          </a:p>
        </p:txBody>
      </p:sp>
      <p:sp>
        <p:nvSpPr>
          <p:cNvPr id="4" name="Τίτλος 1"/>
          <p:cNvSpPr txBox="1">
            <a:spLocks/>
          </p:cNvSpPr>
          <p:nvPr/>
        </p:nvSpPr>
        <p:spPr>
          <a:xfrm>
            <a:off x="395536" y="3068960"/>
            <a:ext cx="8229600" cy="792088"/>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smtClean="0">
                <a:solidFill>
                  <a:schemeClr val="tx2"/>
                </a:solidFill>
                <a:latin typeface="Arial" panose="020B0604020202020204" pitchFamily="34" charset="0"/>
                <a:cs typeface="Arial" panose="020B0604020202020204" pitchFamily="34" charset="0"/>
              </a:rPr>
              <a:t>Ποιες αλλαγές παρατηρούνται στη ψυχολογία;</a:t>
            </a:r>
            <a:endParaRPr lang="el-GR" dirty="0">
              <a:solidFill>
                <a:schemeClr val="tx2"/>
              </a:solidFill>
              <a:latin typeface="Arial" panose="020B0604020202020204" pitchFamily="34" charset="0"/>
              <a:cs typeface="Arial" panose="020B0604020202020204" pitchFamily="34" charset="0"/>
            </a:endParaRPr>
          </a:p>
        </p:txBody>
      </p:sp>
      <p:sp>
        <p:nvSpPr>
          <p:cNvPr id="5" name="Θέση περιεχομένου 2"/>
          <p:cNvSpPr txBox="1">
            <a:spLocks/>
          </p:cNvSpPr>
          <p:nvPr/>
        </p:nvSpPr>
        <p:spPr>
          <a:xfrm>
            <a:off x="609600" y="3840267"/>
            <a:ext cx="8229600" cy="2541061"/>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l-GR" sz="2400" dirty="0" smtClean="0">
                <a:solidFill>
                  <a:schemeClr val="tx2"/>
                </a:solidFill>
                <a:latin typeface="Arial" panose="020B0604020202020204" pitchFamily="34" charset="0"/>
                <a:cs typeface="Arial" panose="020B0604020202020204" pitchFamily="34" charset="0"/>
              </a:rPr>
              <a:t>Μόνιμη σκέψη για το φαγητό</a:t>
            </a:r>
          </a:p>
          <a:p>
            <a:r>
              <a:rPr lang="el-GR" sz="2400" dirty="0" smtClean="0">
                <a:solidFill>
                  <a:schemeClr val="tx2"/>
                </a:solidFill>
                <a:latin typeface="Arial" panose="020B0604020202020204" pitchFamily="34" charset="0"/>
                <a:cs typeface="Arial" panose="020B0604020202020204" pitchFamily="34" charset="0"/>
              </a:rPr>
              <a:t>Διαταραγμένη εικόνα σώματος</a:t>
            </a:r>
          </a:p>
          <a:p>
            <a:r>
              <a:rPr lang="el-GR" sz="2400" dirty="0" smtClean="0">
                <a:solidFill>
                  <a:schemeClr val="tx2"/>
                </a:solidFill>
                <a:latin typeface="Arial" panose="020B0604020202020204" pitchFamily="34" charset="0"/>
                <a:cs typeface="Arial" panose="020B0604020202020204" pitchFamily="34" charset="0"/>
              </a:rPr>
              <a:t>Ανησυχία, ευερεθιστότητα, κατάθλιψη</a:t>
            </a:r>
          </a:p>
          <a:p>
            <a:r>
              <a:rPr lang="el-GR" sz="2400" dirty="0" smtClean="0">
                <a:solidFill>
                  <a:schemeClr val="tx2"/>
                </a:solidFill>
                <a:latin typeface="Arial" panose="020B0604020202020204" pitchFamily="34" charset="0"/>
                <a:cs typeface="Arial" panose="020B0604020202020204" pitchFamily="34" charset="0"/>
              </a:rPr>
              <a:t>Χαμηλή αυτοεκτίμηση και απομόνωση</a:t>
            </a:r>
          </a:p>
          <a:p>
            <a:r>
              <a:rPr lang="el-GR" sz="2400" dirty="0" smtClean="0">
                <a:solidFill>
                  <a:schemeClr val="tx2"/>
                </a:solidFill>
                <a:latin typeface="Arial" panose="020B0604020202020204" pitchFamily="34" charset="0"/>
                <a:cs typeface="Arial" panose="020B0604020202020204" pitchFamily="34" charset="0"/>
              </a:rPr>
              <a:t> η πρόκληση του εμέτου συνοδεύεται με συναισθήματα ανακούφισης ή ακόμα και ευχαρίστησης.</a:t>
            </a:r>
          </a:p>
          <a:p>
            <a:r>
              <a:rPr lang="el-GR" sz="2400" dirty="0" smtClean="0">
                <a:solidFill>
                  <a:schemeClr val="tx2"/>
                </a:solidFill>
                <a:latin typeface="Arial" panose="020B0604020202020204" pitchFamily="34" charset="0"/>
                <a:cs typeface="Arial" panose="020B0604020202020204" pitchFamily="34" charset="0"/>
              </a:rPr>
              <a:t>Κίνδυνος αυτοκτονίας </a:t>
            </a:r>
            <a:endParaRPr lang="el-GR" sz="2400" dirty="0" smtClean="0">
              <a:solidFill>
                <a:schemeClr val="tx2"/>
              </a:solidFill>
            </a:endParaRPr>
          </a:p>
          <a:p>
            <a:endParaRPr lang="el-GR" dirty="0"/>
          </a:p>
        </p:txBody>
      </p:sp>
    </p:spTree>
    <p:extLst>
      <p:ext uri="{BB962C8B-B14F-4D97-AF65-F5344CB8AC3E}">
        <p14:creationId xmlns="" xmlns:p14="http://schemas.microsoft.com/office/powerpoint/2010/main" val="3921507661"/>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2060848"/>
            <a:ext cx="8229600" cy="3240360"/>
          </a:xfrm>
        </p:spPr>
        <p:txBody>
          <a:bodyPr>
            <a:normAutofit/>
          </a:bodyPr>
          <a:lstStyle/>
          <a:p>
            <a:r>
              <a:rPr lang="el-GR" sz="2800" dirty="0" smtClean="0">
                <a:latin typeface="Arial" panose="020B0604020202020204" pitchFamily="34" charset="0"/>
                <a:cs typeface="Arial" panose="020B0604020202020204" pitchFamily="34" charset="0"/>
              </a:rPr>
              <a:t>Οισοφαγίτιδα</a:t>
            </a:r>
          </a:p>
          <a:p>
            <a:r>
              <a:rPr lang="el-GR" sz="2800" dirty="0" smtClean="0">
                <a:latin typeface="Arial" panose="020B0604020202020204" pitchFamily="34" charset="0"/>
                <a:cs typeface="Arial" panose="020B0604020202020204" pitchFamily="34" charset="0"/>
              </a:rPr>
              <a:t>Αφυδάτωση</a:t>
            </a:r>
          </a:p>
          <a:p>
            <a:r>
              <a:rPr lang="el-GR" sz="2800" dirty="0" smtClean="0">
                <a:latin typeface="Arial" panose="020B0604020202020204" pitchFamily="34" charset="0"/>
                <a:cs typeface="Arial" panose="020B0604020202020204" pitchFamily="34" charset="0"/>
              </a:rPr>
              <a:t>Διάβρωση της αδαμαντίνης των δοντιών</a:t>
            </a:r>
          </a:p>
          <a:p>
            <a:r>
              <a:rPr lang="el-GR" sz="2800" dirty="0" smtClean="0">
                <a:latin typeface="Arial" panose="020B0604020202020204" pitchFamily="34" charset="0"/>
                <a:cs typeface="Arial" panose="020B0604020202020204" pitchFamily="34" charset="0"/>
              </a:rPr>
              <a:t>Διαταραχή ηλεκτρολυτών</a:t>
            </a:r>
          </a:p>
          <a:p>
            <a:r>
              <a:rPr lang="el-GR" sz="2800" dirty="0" smtClean="0">
                <a:latin typeface="Arial" panose="020B0604020202020204" pitchFamily="34" charset="0"/>
                <a:cs typeface="Arial" panose="020B0604020202020204" pitchFamily="34" charset="0"/>
              </a:rPr>
              <a:t>Καρδιακές αρρυθμίες</a:t>
            </a:r>
          </a:p>
          <a:p>
            <a:pPr marL="0" indent="0">
              <a:buNone/>
            </a:pPr>
            <a:endParaRPr lang="el-GR" dirty="0"/>
          </a:p>
        </p:txBody>
      </p:sp>
      <p:sp>
        <p:nvSpPr>
          <p:cNvPr id="2" name="Τίτλος 1"/>
          <p:cNvSpPr>
            <a:spLocks noGrp="1"/>
          </p:cNvSpPr>
          <p:nvPr>
            <p:ph type="title"/>
          </p:nvPr>
        </p:nvSpPr>
        <p:spPr>
          <a:xfrm>
            <a:off x="467544" y="476672"/>
            <a:ext cx="8229600" cy="1440160"/>
          </a:xfrm>
        </p:spPr>
        <p:txBody>
          <a:bodyPr>
            <a:noAutofit/>
          </a:bodyPr>
          <a:lstStyle/>
          <a:p>
            <a:r>
              <a:rPr lang="el-GR" dirty="0" smtClean="0">
                <a:latin typeface="Arial" panose="020B0604020202020204" pitchFamily="34" charset="0"/>
                <a:cs typeface="Arial" panose="020B0604020202020204" pitchFamily="34" charset="0"/>
              </a:rPr>
              <a:t>Ιατρικές επιπλοκές που θα υπάρξουν</a:t>
            </a:r>
            <a:r>
              <a:rPr lang="en-US" dirty="0" smtClean="0">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019389715"/>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600200"/>
            <a:ext cx="8229600" cy="4853136"/>
          </a:xfrm>
        </p:spPr>
        <p:txBody>
          <a:bodyPr>
            <a:normAutofit fontScale="85000" lnSpcReduction="10000"/>
          </a:bodyPr>
          <a:lstStyle/>
          <a:p>
            <a:pPr marL="0" indent="0">
              <a:buNone/>
            </a:pPr>
            <a:r>
              <a:rPr lang="el-GR" sz="3100" dirty="0" smtClean="0">
                <a:latin typeface="Arial" panose="020B0604020202020204" pitchFamily="34" charset="0"/>
                <a:cs typeface="Arial" panose="020B0604020202020204" pitchFamily="34" charset="0"/>
              </a:rPr>
              <a:t>Ένας από τους τρόπους αντιμετώπισης της βουλιμίας είναι η ψυχοθεραπεία. Στόχος της θεραπείας στη συγκεκριμένη περίπτωση είναι η αναγνώριση του προβλήματος από τον ασθενή και η συνειδητοποίηση της λανθασμένης εικόνας για το βάρος και το σώμα. Επίσης , να σταματήσουν τα καθαρτικά επεισόδια και η υιοθέτηση ενός ισορροπημένου τρόπου διατροφής.</a:t>
            </a:r>
          </a:p>
          <a:p>
            <a:pPr marL="0" indent="0">
              <a:buNone/>
            </a:pPr>
            <a:r>
              <a:rPr lang="el-GR" sz="3100" dirty="0" smtClean="0">
                <a:latin typeface="Arial" panose="020B0604020202020204" pitchFamily="34" charset="0"/>
                <a:cs typeface="Arial" panose="020B0604020202020204" pitchFamily="34" charset="0"/>
              </a:rPr>
              <a:t>Μπορεί όμως να υπάρξει και φαρμακευτική αγωγή από ψυχίατρο.</a:t>
            </a:r>
          </a:p>
          <a:p>
            <a:pPr marL="0" indent="0">
              <a:buNone/>
            </a:pPr>
            <a:r>
              <a:rPr lang="el-GR" dirty="0"/>
              <a:t/>
            </a:r>
            <a:br>
              <a:rPr lang="el-GR" dirty="0"/>
            </a:br>
            <a:r>
              <a:rPr lang="el-GR" dirty="0"/>
              <a:t/>
            </a:r>
            <a:br>
              <a:rPr lang="el-GR" dirty="0"/>
            </a:br>
            <a:endParaRPr lang="el-GR" dirty="0"/>
          </a:p>
        </p:txBody>
      </p:sp>
      <p:sp>
        <p:nvSpPr>
          <p:cNvPr id="2" name="Τίτλος 1"/>
          <p:cNvSpPr>
            <a:spLocks noGrp="1"/>
          </p:cNvSpPr>
          <p:nvPr>
            <p:ph type="title"/>
          </p:nvPr>
        </p:nvSpPr>
        <p:spPr/>
        <p:txBody>
          <a:bodyPr>
            <a:noAutofit/>
          </a:bodyPr>
          <a:lstStyle/>
          <a:p>
            <a:r>
              <a:rPr lang="el-GR" sz="4000" dirty="0" smtClean="0">
                <a:latin typeface="Arial" panose="020B0604020202020204" pitchFamily="34" charset="0"/>
                <a:cs typeface="Arial" panose="020B0604020202020204" pitchFamily="34" charset="0"/>
              </a:rPr>
              <a:t>Αντιμετώπιση Ψυχογενούς βουλιμίας </a:t>
            </a:r>
            <a:r>
              <a:rPr lang="en-US" sz="4000" dirty="0" smtClean="0">
                <a:latin typeface="Arial" panose="020B0604020202020204" pitchFamily="34" charset="0"/>
                <a:cs typeface="Arial" panose="020B0604020202020204" pitchFamily="34" charset="0"/>
              </a:rPr>
              <a:t>:</a:t>
            </a:r>
            <a:endParaRPr lang="el-GR" sz="40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047726350"/>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39552" y="1556792"/>
            <a:ext cx="8229600" cy="5040560"/>
          </a:xfrm>
        </p:spPr>
        <p:txBody>
          <a:bodyPr>
            <a:noAutofit/>
          </a:bodyPr>
          <a:lstStyle/>
          <a:p>
            <a:pPr marL="0" indent="0">
              <a:buNone/>
            </a:pPr>
            <a:r>
              <a:rPr lang="el-GR" sz="2000" dirty="0" smtClean="0">
                <a:latin typeface="Arial" panose="020B0604020202020204" pitchFamily="34" charset="0"/>
                <a:cs typeface="Arial" panose="020B0604020202020204" pitchFamily="34" charset="0"/>
              </a:rPr>
              <a:t>Η συναισθηματική υπερφαγία έχει αναγνωριστεί ως μια ξεχωριστή κατηγορία ΔΠΤ.</a:t>
            </a:r>
          </a:p>
          <a:p>
            <a:pPr marL="0" indent="0">
              <a:buNone/>
            </a:pPr>
            <a:r>
              <a:rPr lang="el-GR" sz="2000" dirty="0">
                <a:latin typeface="Arial" panose="020B0604020202020204" pitchFamily="34" charset="0"/>
                <a:cs typeface="Arial" panose="020B0604020202020204" pitchFamily="34" charset="0"/>
              </a:rPr>
              <a:t>Η τροφή  ΔΕΝ λαμβάνεται για την ικανοποίηση της φυσιολογικής βιολογικής πείνας αλλά για την κάλυψη συναισθηματικών αναγκών.</a:t>
            </a:r>
            <a:endParaRPr lang="el-GR" sz="2000" dirty="0" smtClean="0">
              <a:latin typeface="Arial" panose="020B0604020202020204" pitchFamily="34" charset="0"/>
              <a:cs typeface="Arial" panose="020B0604020202020204" pitchFamily="34" charset="0"/>
            </a:endParaRPr>
          </a:p>
          <a:p>
            <a:pPr marL="0" indent="0">
              <a:buNone/>
            </a:pPr>
            <a:r>
              <a:rPr lang="el-GR" sz="2000" dirty="0" smtClean="0">
                <a:latin typeface="Arial" panose="020B0604020202020204" pitchFamily="34" charset="0"/>
                <a:cs typeface="Arial" panose="020B0604020202020204" pitchFamily="34" charset="0"/>
              </a:rPr>
              <a:t>Χαρακτηρίζεται από μεγάλη κατανάλωση ποσότητας φαγητού , μη φυσιολογική για έναν άνθρωπο, ενώ παράλληλα δεν υπάρχει έλεγχος. Υπερφαγία υπάρχει και στη βουλιμία όπως αναφέραμε παραπάνω, ωστόσο το βάρος του ατόμου διαφέρει και στις δύο περιπτώσεις. Το βάρος μπορεί να ανεβαίνει με αποτέλεσμα την παχυσαρκία. Στην υπερφαγία δεν υπάρχουν συμπεριφορές καθαρτικού τύπου. Το 10- 15% των παχύσαρκων είναι υπερφάγοι  και στην κακοήθη παχυσαρκία ( ΔΜΣ&gt;40) σχεδόν το 40% είναι υπερφάγοι. </a:t>
            </a:r>
            <a:endParaRPr lang="el-GR" sz="2000" dirty="0">
              <a:latin typeface="Arial" panose="020B0604020202020204" pitchFamily="34" charset="0"/>
              <a:cs typeface="Arial" panose="020B0604020202020204" pitchFamily="34" charset="0"/>
            </a:endParaRPr>
          </a:p>
        </p:txBody>
      </p:sp>
      <p:sp>
        <p:nvSpPr>
          <p:cNvPr id="2" name="Τίτλος 1"/>
          <p:cNvSpPr>
            <a:spLocks noGrp="1"/>
          </p:cNvSpPr>
          <p:nvPr>
            <p:ph type="title"/>
          </p:nvPr>
        </p:nvSpPr>
        <p:spPr/>
        <p:txBody>
          <a:bodyPr>
            <a:normAutofit fontScale="90000"/>
          </a:bodyPr>
          <a:lstStyle/>
          <a:p>
            <a:r>
              <a:rPr lang="el-GR" b="1" u="sng" dirty="0" smtClean="0">
                <a:latin typeface="Arial" panose="020B0604020202020204" pitchFamily="34" charset="0"/>
                <a:cs typeface="Arial" panose="020B0604020202020204" pitchFamily="34" charset="0"/>
              </a:rPr>
              <a:t>Συναισθηματική Υπερφαγία</a:t>
            </a:r>
            <a:r>
              <a:rPr lang="en-US" b="1" u="sng" dirty="0" smtClean="0">
                <a:latin typeface="Arial" panose="020B0604020202020204" pitchFamily="34" charset="0"/>
                <a:cs typeface="Arial" panose="020B0604020202020204" pitchFamily="34" charset="0"/>
              </a:rPr>
              <a:t> (</a:t>
            </a:r>
            <a:r>
              <a:rPr lang="el-GR" b="1" u="sng" dirty="0" smtClean="0">
                <a:latin typeface="Arial" panose="020B0604020202020204" pitchFamily="34" charset="0"/>
                <a:cs typeface="Arial" panose="020B0604020202020204" pitchFamily="34" charset="0"/>
              </a:rPr>
              <a:t>ΣΥ)</a:t>
            </a:r>
            <a:endParaRPr lang="el-GR" b="1" u="sng"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516843806"/>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07504" y="0"/>
            <a:ext cx="8928992" cy="6858000"/>
          </a:xfrm>
        </p:spPr>
      </p:pic>
    </p:spTree>
    <p:extLst>
      <p:ext uri="{BB962C8B-B14F-4D97-AF65-F5344CB8AC3E}">
        <p14:creationId xmlns="" xmlns:p14="http://schemas.microsoft.com/office/powerpoint/2010/main" val="2826881008"/>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marL="0" indent="0">
              <a:buNone/>
            </a:pPr>
            <a:r>
              <a:rPr lang="el-GR" dirty="0" smtClean="0">
                <a:latin typeface="Arial" panose="020B0604020202020204" pitchFamily="34" charset="0"/>
                <a:cs typeface="Arial" panose="020B0604020202020204" pitchFamily="34" charset="0"/>
              </a:rPr>
              <a:t>Τα πιο συνηθισμένα αίτια της ΣΥ είναι</a:t>
            </a:r>
            <a:r>
              <a:rPr lang="en-US" dirty="0" smtClean="0">
                <a:latin typeface="Arial" panose="020B0604020202020204" pitchFamily="34" charset="0"/>
                <a:cs typeface="Arial" panose="020B0604020202020204" pitchFamily="34" charset="0"/>
              </a:rPr>
              <a:t>:</a:t>
            </a:r>
          </a:p>
          <a:p>
            <a:r>
              <a:rPr lang="el-GR" dirty="0" smtClean="0">
                <a:latin typeface="Arial" panose="020B0604020202020204" pitchFamily="34" charset="0"/>
                <a:cs typeface="Arial" panose="020B0604020202020204" pitchFamily="34" charset="0"/>
              </a:rPr>
              <a:t> το άγχος , ο θυμός, η ανία, η λύπη, η απώλεια  και  η μοναξιά.</a:t>
            </a:r>
          </a:p>
          <a:p>
            <a:r>
              <a:rPr lang="el-GR" dirty="0" smtClean="0">
                <a:latin typeface="Arial" panose="020B0604020202020204" pitchFamily="34" charset="0"/>
                <a:cs typeface="Arial" panose="020B0604020202020204" pitchFamily="34" charset="0"/>
              </a:rPr>
              <a:t>Επίσης, η χαμηλή αυτοεκτίμηση και αυτοπεποίθηση.</a:t>
            </a:r>
          </a:p>
          <a:p>
            <a:r>
              <a:rPr lang="el-GR" dirty="0" smtClean="0">
                <a:latin typeface="Arial" panose="020B0604020202020204" pitchFamily="34" charset="0"/>
                <a:cs typeface="Arial" panose="020B0604020202020204" pitchFamily="34" charset="0"/>
              </a:rPr>
              <a:t>Εξωτερικοί στρεσογόνοι παράγοντες, όπως οικονομικές δυσκολίες .</a:t>
            </a:r>
          </a:p>
          <a:p>
            <a:pPr marL="0" indent="0">
              <a:buNone/>
            </a:pPr>
            <a:endParaRPr lang="el-GR" dirty="0" smtClean="0"/>
          </a:p>
          <a:p>
            <a:pPr marL="0" indent="0">
              <a:buNone/>
            </a:pPr>
            <a:endParaRPr lang="el-GR" dirty="0"/>
          </a:p>
        </p:txBody>
      </p:sp>
      <p:sp>
        <p:nvSpPr>
          <p:cNvPr id="2" name="Τίτλος 1"/>
          <p:cNvSpPr>
            <a:spLocks noGrp="1"/>
          </p:cNvSpPr>
          <p:nvPr>
            <p:ph type="title"/>
          </p:nvPr>
        </p:nvSpPr>
        <p:spPr/>
        <p:txBody>
          <a:bodyPr/>
          <a:lstStyle/>
          <a:p>
            <a:r>
              <a:rPr lang="el-GR" dirty="0" smtClean="0">
                <a:latin typeface="Arial" panose="020B0604020202020204" pitchFamily="34" charset="0"/>
                <a:cs typeface="Arial" panose="020B0604020202020204" pitchFamily="34" charset="0"/>
              </a:rPr>
              <a:t>Αίτια ΣΥ</a:t>
            </a:r>
            <a:r>
              <a:rPr lang="en-US" dirty="0" smtClean="0">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951854067"/>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251520" y="188640"/>
            <a:ext cx="8640960" cy="6408712"/>
          </a:xfrm>
        </p:spPr>
      </p:pic>
    </p:spTree>
    <p:extLst>
      <p:ext uri="{BB962C8B-B14F-4D97-AF65-F5344CB8AC3E}">
        <p14:creationId xmlns="" xmlns:p14="http://schemas.microsoft.com/office/powerpoint/2010/main" val="2326246936"/>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1412776"/>
            <a:ext cx="8229600" cy="4525963"/>
          </a:xfrm>
        </p:spPr>
        <p:txBody>
          <a:bodyPr>
            <a:normAutofit/>
          </a:bodyPr>
          <a:lstStyle/>
          <a:p>
            <a:pPr marL="0" indent="0">
              <a:buNone/>
            </a:pPr>
            <a:r>
              <a:rPr lang="el-GR" dirty="0">
                <a:latin typeface="Arial" panose="020B0604020202020204" pitchFamily="34" charset="0"/>
                <a:cs typeface="Arial" panose="020B0604020202020204" pitchFamily="34" charset="0"/>
              </a:rPr>
              <a:t>Το πρόβλημα που δημιουργείται, </a:t>
            </a:r>
            <a:r>
              <a:rPr lang="el-GR" dirty="0" smtClean="0">
                <a:latin typeface="Arial" panose="020B0604020202020204" pitchFamily="34" charset="0"/>
                <a:cs typeface="Arial" panose="020B0604020202020204" pitchFamily="34" charset="0"/>
              </a:rPr>
              <a:t>όμως έχει δύο πλευρές. Από τη μια η </a:t>
            </a:r>
            <a:r>
              <a:rPr lang="el-GR" dirty="0">
                <a:latin typeface="Arial" panose="020B0604020202020204" pitchFamily="34" charset="0"/>
                <a:cs typeface="Arial" panose="020B0604020202020204" pitchFamily="34" charset="0"/>
              </a:rPr>
              <a:t>ανακούφιση είναι προσωρινή και με το σταμάτημα του φαγητού, η προσοχή επανέρχεται πάλι </a:t>
            </a:r>
            <a:r>
              <a:rPr lang="el-GR" dirty="0" smtClean="0">
                <a:latin typeface="Arial" panose="020B0604020202020204" pitchFamily="34" charset="0"/>
                <a:cs typeface="Arial" panose="020B0604020202020204" pitchFamily="34" charset="0"/>
              </a:rPr>
              <a:t>στους στρεσογόνους παράγοντες. Από την άλλη προστίθενται </a:t>
            </a:r>
            <a:r>
              <a:rPr lang="el-GR" dirty="0">
                <a:latin typeface="Arial" panose="020B0604020202020204" pitchFamily="34" charset="0"/>
                <a:cs typeface="Arial" panose="020B0604020202020204" pitchFamily="34" charset="0"/>
              </a:rPr>
              <a:t>στο σώμα περιττά κιλά. Αυτό έχει ως αποτέλεσμα, σύντομα να επέλθει παχυσαρκία και μαζί με αυτή νέα άσχημα ψυχολογικά </a:t>
            </a:r>
            <a:r>
              <a:rPr lang="el-GR" dirty="0" smtClean="0">
                <a:latin typeface="Arial" panose="020B0604020202020204" pitchFamily="34" charset="0"/>
                <a:cs typeface="Arial" panose="020B0604020202020204" pitchFamily="34" charset="0"/>
              </a:rPr>
              <a:t>συναισθήματα</a:t>
            </a:r>
            <a:r>
              <a:rPr lang="el-GR" dirty="0">
                <a:latin typeface="Arial" panose="020B0604020202020204" pitchFamily="34" charset="0"/>
                <a:cs typeface="Arial" panose="020B0604020202020204" pitchFamily="34" charset="0"/>
              </a:rPr>
              <a:t>, λόγω της κακής σωματικής εικόνας και της ενοχής.</a:t>
            </a:r>
          </a:p>
        </p:txBody>
      </p:sp>
    </p:spTree>
    <p:extLst>
      <p:ext uri="{BB962C8B-B14F-4D97-AF65-F5344CB8AC3E}">
        <p14:creationId xmlns="" xmlns:p14="http://schemas.microsoft.com/office/powerpoint/2010/main" val="2921128983"/>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r>
              <a:rPr lang="el-GR" dirty="0" smtClean="0">
                <a:latin typeface="Arial" panose="020B0604020202020204" pitchFamily="34" charset="0"/>
                <a:cs typeface="Arial" panose="020B0604020202020204" pitchFamily="34" charset="0"/>
              </a:rPr>
              <a:t>διαβήτης, </a:t>
            </a:r>
            <a:r>
              <a:rPr lang="el-GR" dirty="0">
                <a:latin typeface="Arial" panose="020B0604020202020204" pitchFamily="34" charset="0"/>
                <a:cs typeface="Arial" panose="020B0604020202020204" pitchFamily="34" charset="0"/>
              </a:rPr>
              <a:t>υπέρταση, καρδιακά προβλήματα, αρθρίτιδα, κιρσούς, αναπνευστικές και πεπτικές </a:t>
            </a:r>
            <a:r>
              <a:rPr lang="el-GR" dirty="0" smtClean="0">
                <a:latin typeface="Arial" panose="020B0604020202020204" pitchFamily="34" charset="0"/>
                <a:cs typeface="Arial" panose="020B0604020202020204" pitchFamily="34" charset="0"/>
              </a:rPr>
              <a:t>διαταραχές</a:t>
            </a:r>
          </a:p>
          <a:p>
            <a:r>
              <a:rPr lang="el-GR" dirty="0" smtClean="0">
                <a:latin typeface="Arial" panose="020B0604020202020204" pitchFamily="34" charset="0"/>
                <a:cs typeface="Arial" panose="020B0604020202020204" pitchFamily="34" charset="0"/>
              </a:rPr>
              <a:t>ψυχολογικές </a:t>
            </a:r>
            <a:r>
              <a:rPr lang="el-GR" dirty="0">
                <a:latin typeface="Arial" panose="020B0604020202020204" pitchFamily="34" charset="0"/>
                <a:cs typeface="Arial" panose="020B0604020202020204" pitchFamily="34" charset="0"/>
              </a:rPr>
              <a:t>επιπτώσεις: </a:t>
            </a:r>
            <a:r>
              <a:rPr lang="el-GR" dirty="0" smtClean="0">
                <a:latin typeface="Arial" panose="020B0604020202020204" pitchFamily="34" charset="0"/>
                <a:cs typeface="Arial" panose="020B0604020202020204" pitchFamily="34" charset="0"/>
              </a:rPr>
              <a:t>κυρίως χαμηλή αυτοεκτίμηση, συναισθήματα </a:t>
            </a:r>
            <a:r>
              <a:rPr lang="el-GR" dirty="0">
                <a:latin typeface="Arial" panose="020B0604020202020204" pitchFamily="34" charset="0"/>
                <a:cs typeface="Arial" panose="020B0604020202020204" pitchFamily="34" charset="0"/>
              </a:rPr>
              <a:t>ενοχής, ντροπής, </a:t>
            </a:r>
            <a:r>
              <a:rPr lang="el-GR" dirty="0" smtClean="0">
                <a:latin typeface="Arial" panose="020B0604020202020204" pitchFamily="34" charset="0"/>
                <a:cs typeface="Arial" panose="020B0604020202020204" pitchFamily="34" charset="0"/>
              </a:rPr>
              <a:t>αυτοαπέχθεια</a:t>
            </a:r>
            <a:r>
              <a:rPr lang="el-GR" dirty="0">
                <a:latin typeface="Arial" panose="020B0604020202020204" pitchFamily="34" charset="0"/>
                <a:cs typeface="Arial" panose="020B0604020202020204" pitchFamily="34" charset="0"/>
              </a:rPr>
              <a:t>, </a:t>
            </a:r>
            <a:r>
              <a:rPr lang="el-GR" dirty="0" smtClean="0">
                <a:latin typeface="Arial" panose="020B0604020202020204" pitchFamily="34" charset="0"/>
                <a:cs typeface="Arial" panose="020B0604020202020204" pitchFamily="34" charset="0"/>
              </a:rPr>
              <a:t>κατάθλιψη</a:t>
            </a:r>
            <a:endParaRPr lang="el-GR" dirty="0">
              <a:latin typeface="Arial" panose="020B0604020202020204" pitchFamily="34" charset="0"/>
              <a:cs typeface="Arial" panose="020B0604020202020204" pitchFamily="34" charset="0"/>
            </a:endParaRPr>
          </a:p>
        </p:txBody>
      </p:sp>
      <p:sp>
        <p:nvSpPr>
          <p:cNvPr id="2" name="Τίτλος 1"/>
          <p:cNvSpPr>
            <a:spLocks noGrp="1"/>
          </p:cNvSpPr>
          <p:nvPr>
            <p:ph type="title"/>
          </p:nvPr>
        </p:nvSpPr>
        <p:spPr/>
        <p:txBody>
          <a:bodyPr/>
          <a:lstStyle/>
          <a:p>
            <a:r>
              <a:rPr lang="el-GR" dirty="0" smtClean="0"/>
              <a:t>Επιπτώσεις στην υγεία</a:t>
            </a:r>
            <a:r>
              <a:rPr lang="en-US" dirty="0" smtClean="0"/>
              <a:t>:</a:t>
            </a:r>
            <a:endParaRPr lang="el-GR" dirty="0"/>
          </a:p>
        </p:txBody>
      </p:sp>
    </p:spTree>
    <p:extLst>
      <p:ext uri="{BB962C8B-B14F-4D97-AF65-F5344CB8AC3E}">
        <p14:creationId xmlns="" xmlns:p14="http://schemas.microsoft.com/office/powerpoint/2010/main" val="160650888"/>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marL="0" indent="0">
              <a:buNone/>
            </a:pPr>
            <a:r>
              <a:rPr lang="el-GR" dirty="0" smtClean="0">
                <a:latin typeface="Arial" panose="020B0604020202020204" pitchFamily="34" charset="0"/>
                <a:cs typeface="Arial" panose="020B0604020202020204" pitchFamily="34" charset="0"/>
              </a:rPr>
              <a:t>Η θεραπεία της συναισθηματικής υπερφαγίας είναι παρόμοια με αυτή της βουλιμίας. Μελέτες έχουν δείξει πως η γνωσιακή συμπεριφορική θεραπεία είναι αποτελεσματική. Στόχος της θεραπείας είναι να βοηθήσουν τους πάσχοντες να μην καταφεύγουν στην υπερβολική κατανάλωση φαγητού, όταν δεν μπορούν να ελέγξουν τα συναισθήματά τους. </a:t>
            </a:r>
            <a:endParaRPr lang="el-GR" dirty="0">
              <a:latin typeface="Arial" panose="020B0604020202020204" pitchFamily="34" charset="0"/>
              <a:cs typeface="Arial" panose="020B0604020202020204" pitchFamily="34" charset="0"/>
            </a:endParaRPr>
          </a:p>
        </p:txBody>
      </p:sp>
      <p:sp>
        <p:nvSpPr>
          <p:cNvPr id="2" name="Τίτλος 1"/>
          <p:cNvSpPr>
            <a:spLocks noGrp="1"/>
          </p:cNvSpPr>
          <p:nvPr>
            <p:ph type="title"/>
          </p:nvPr>
        </p:nvSpPr>
        <p:spPr/>
        <p:txBody>
          <a:bodyPr>
            <a:noAutofit/>
          </a:bodyPr>
          <a:lstStyle/>
          <a:p>
            <a:r>
              <a:rPr lang="el-GR" sz="3600" dirty="0" smtClean="0">
                <a:latin typeface="Arial" panose="020B0604020202020204" pitchFamily="34" charset="0"/>
                <a:cs typeface="Arial" panose="020B0604020202020204" pitchFamily="34" charset="0"/>
              </a:rPr>
              <a:t>Θεραπεία Συναισθηματικής υπερφαγίας </a:t>
            </a:r>
            <a:r>
              <a:rPr lang="en-US" sz="3600" dirty="0" smtClean="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845153120"/>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r>
              <a:rPr lang="el-GR" dirty="0" smtClean="0">
                <a:latin typeface="Arial" panose="020B0604020202020204" pitchFamily="34" charset="0"/>
                <a:cs typeface="Arial" panose="020B0604020202020204" pitchFamily="34" charset="0"/>
              </a:rPr>
              <a:t>Βρείτε εναλλακτικούς τρόπους έκφρασης και ρύθμισης των συναισθημάτων σας, όπως μουσική, χορός κλπ.</a:t>
            </a:r>
          </a:p>
          <a:p>
            <a:r>
              <a:rPr lang="el-GR" dirty="0" smtClean="0">
                <a:latin typeface="Arial" panose="020B0604020202020204" pitchFamily="34" charset="0"/>
                <a:cs typeface="Arial" panose="020B0604020202020204" pitchFamily="34" charset="0"/>
              </a:rPr>
              <a:t>Αποφύγετε στερητικές δίαιτες και απευθυνθείτε σε ειδικό διατροφολόγο για να διαμορφώσει το κατάλληλο πρόγραμμα για εσάς.</a:t>
            </a:r>
            <a:endParaRPr lang="el-GR" dirty="0">
              <a:latin typeface="Arial" panose="020B0604020202020204" pitchFamily="34" charset="0"/>
              <a:cs typeface="Arial" panose="020B0604020202020204" pitchFamily="34" charset="0"/>
            </a:endParaRPr>
          </a:p>
        </p:txBody>
      </p:sp>
      <p:sp>
        <p:nvSpPr>
          <p:cNvPr id="2" name="Τίτλος 1"/>
          <p:cNvSpPr>
            <a:spLocks noGrp="1"/>
          </p:cNvSpPr>
          <p:nvPr>
            <p:ph type="title"/>
          </p:nvPr>
        </p:nvSpPr>
        <p:spPr/>
        <p:txBody>
          <a:bodyPr>
            <a:normAutofit fontScale="90000"/>
          </a:bodyPr>
          <a:lstStyle/>
          <a:p>
            <a:r>
              <a:rPr lang="el-GR" dirty="0" smtClean="0">
                <a:latin typeface="Arial" panose="020B0604020202020204" pitchFamily="34" charset="0"/>
                <a:cs typeface="Arial" panose="020B0604020202020204" pitchFamily="34" charset="0"/>
              </a:rPr>
              <a:t>Πώς να βοηθήσετε τον εαυτό σας για να αποφύγετε τις ΔΠΤ</a:t>
            </a:r>
            <a:endParaRPr lang="el-GR"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251233164"/>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marL="0" indent="0">
              <a:buNone/>
            </a:pPr>
            <a:r>
              <a:rPr lang="el-GR" dirty="0" smtClean="0">
                <a:latin typeface="Arial" panose="020B0604020202020204" pitchFamily="34" charset="0"/>
                <a:cs typeface="Arial" panose="020B0604020202020204" pitchFamily="34" charset="0"/>
              </a:rPr>
              <a:t>Ζούμε σε μια εποχή που η εικόνα του σώματος παίζει σημαντικό ρόλο στις συναισθηματικές σχέσεις με τους άλλους ανθρώπους. Οι ΔΠΤ μπορούν να θέσουν σε κίνδυνο την υγεία του ατόμου. Αν αντιμετωπιστούν έγκαιρα, έχουν καλά αποτελέσματα, ενώ αν αφεθούν στο χρόνο</a:t>
            </a:r>
            <a:r>
              <a:rPr lang="en-US" dirty="0" smtClean="0">
                <a:latin typeface="Arial" panose="020B0604020202020204" pitchFamily="34" charset="0"/>
                <a:cs typeface="Arial" panose="020B0604020202020204" pitchFamily="34" charset="0"/>
              </a:rPr>
              <a:t>,</a:t>
            </a:r>
            <a:r>
              <a:rPr lang="el-GR" dirty="0" smtClean="0">
                <a:latin typeface="Arial" panose="020B0604020202020204" pitchFamily="34" charset="0"/>
                <a:cs typeface="Arial" panose="020B0604020202020204" pitchFamily="34" charset="0"/>
              </a:rPr>
              <a:t> οι φθορές τόσο σωματικά όσο και ψυχικά μπορεί να είναι μη αναστρέψιμες. </a:t>
            </a:r>
            <a:endParaRPr lang="el-GR" dirty="0">
              <a:latin typeface="Arial" panose="020B0604020202020204" pitchFamily="34" charset="0"/>
              <a:cs typeface="Arial" panose="020B0604020202020204" pitchFamily="34" charset="0"/>
            </a:endParaRPr>
          </a:p>
        </p:txBody>
      </p:sp>
      <p:sp>
        <p:nvSpPr>
          <p:cNvPr id="2" name="Τίτλος 1"/>
          <p:cNvSpPr>
            <a:spLocks noGrp="1"/>
          </p:cNvSpPr>
          <p:nvPr>
            <p:ph type="title"/>
          </p:nvPr>
        </p:nvSpPr>
        <p:spPr/>
        <p:txBody>
          <a:bodyPr/>
          <a:lstStyle/>
          <a:p>
            <a:r>
              <a:rPr lang="el-GR" b="1" u="sng" dirty="0" smtClean="0">
                <a:latin typeface="Arial" panose="020B0604020202020204" pitchFamily="34" charset="0"/>
                <a:cs typeface="Arial" panose="020B0604020202020204" pitchFamily="34" charset="0"/>
              </a:rPr>
              <a:t>Συμπέρασμα</a:t>
            </a:r>
            <a:endParaRPr lang="el-GR" b="1" u="sng"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114733711"/>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p:spPr>
      </p:pic>
    </p:spTree>
    <p:extLst>
      <p:ext uri="{BB962C8B-B14F-4D97-AF65-F5344CB8AC3E}">
        <p14:creationId xmlns="" xmlns:p14="http://schemas.microsoft.com/office/powerpoint/2010/main" val="3984846122"/>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ln>
            <a:solidFill>
              <a:schemeClr val="accent1"/>
            </a:solidFill>
          </a:ln>
        </p:spPr>
        <p:txBody>
          <a:bodyPr/>
          <a:lstStyle/>
          <a:p>
            <a:r>
              <a:rPr lang="el-GR" sz="2000" b="1" dirty="0">
                <a:solidFill>
                  <a:schemeClr val="accent2"/>
                </a:solidFill>
                <a:latin typeface="Arial" panose="020B0604020202020204" pitchFamily="34" charset="0"/>
                <a:cs typeface="Arial" panose="020B0604020202020204" pitchFamily="34" charset="0"/>
              </a:rPr>
              <a:t>Μιλώντας για τις Διαταραχές Πρόσληψης </a:t>
            </a:r>
            <a:r>
              <a:rPr lang="el-GR" sz="2000" b="1" dirty="0" smtClean="0">
                <a:solidFill>
                  <a:schemeClr val="accent2"/>
                </a:solidFill>
                <a:latin typeface="Arial" panose="020B0604020202020204" pitchFamily="34" charset="0"/>
                <a:cs typeface="Arial" panose="020B0604020202020204" pitchFamily="34" charset="0"/>
              </a:rPr>
              <a:t>Τροφής, </a:t>
            </a:r>
            <a:r>
              <a:rPr lang="el-GR" sz="2000" b="1" dirty="0">
                <a:solidFill>
                  <a:schemeClr val="accent2"/>
                </a:solidFill>
                <a:latin typeface="Arial" panose="020B0604020202020204" pitchFamily="34" charset="0"/>
                <a:cs typeface="Arial" panose="020B0604020202020204" pitchFamily="34" charset="0"/>
              </a:rPr>
              <a:t>Γονιδάκης Φραγκίσκος, Βάρσου Ελευθερία </a:t>
            </a:r>
            <a:endParaRPr lang="el-GR" sz="2000" b="1" u="sng" dirty="0" smtClean="0">
              <a:solidFill>
                <a:schemeClr val="accent2"/>
              </a:solidFill>
              <a:latin typeface="Arial" panose="020B0604020202020204" pitchFamily="34" charset="0"/>
              <a:cs typeface="Arial" panose="020B0604020202020204" pitchFamily="34" charset="0"/>
              <a:hlinkClick r:id="rId2"/>
            </a:endParaRPr>
          </a:p>
          <a:p>
            <a:r>
              <a:rPr lang="el-GR" sz="2000" u="sng" dirty="0" smtClean="0">
                <a:solidFill>
                  <a:schemeClr val="accent2"/>
                </a:solidFill>
                <a:latin typeface="Arial" panose="020B0604020202020204" pitchFamily="34" charset="0"/>
                <a:cs typeface="Arial" panose="020B0604020202020204" pitchFamily="34" charset="0"/>
                <a:hlinkClick r:id="rId2"/>
              </a:rPr>
              <a:t>http</a:t>
            </a:r>
            <a:r>
              <a:rPr lang="el-GR" sz="2000" u="sng" dirty="0">
                <a:solidFill>
                  <a:schemeClr val="accent2"/>
                </a:solidFill>
                <a:latin typeface="Arial" panose="020B0604020202020204" pitchFamily="34" charset="0"/>
                <a:cs typeface="Arial" panose="020B0604020202020204" pitchFamily="34" charset="0"/>
                <a:hlinkClick r:id="rId2"/>
              </a:rPr>
              <a:t>://www.psychotherapeia.net.gr</a:t>
            </a:r>
            <a:endParaRPr lang="el-GR" sz="2000" u="sng" dirty="0">
              <a:solidFill>
                <a:schemeClr val="accent2"/>
              </a:solidFill>
              <a:latin typeface="Arial" panose="020B0604020202020204" pitchFamily="34" charset="0"/>
              <a:cs typeface="Arial" panose="020B0604020202020204" pitchFamily="34" charset="0"/>
            </a:endParaRPr>
          </a:p>
          <a:p>
            <a:r>
              <a:rPr lang="el-GR" sz="2000" u="sng" dirty="0">
                <a:solidFill>
                  <a:schemeClr val="accent2"/>
                </a:solidFill>
                <a:latin typeface="Arial" panose="020B0604020202020204" pitchFamily="34" charset="0"/>
                <a:cs typeface="Arial" panose="020B0604020202020204" pitchFamily="34" charset="0"/>
                <a:hlinkClick r:id="rId3"/>
              </a:rPr>
              <a:t>http://</a:t>
            </a:r>
            <a:r>
              <a:rPr lang="el-GR" sz="2000" u="sng" dirty="0" smtClean="0">
                <a:solidFill>
                  <a:schemeClr val="accent2"/>
                </a:solidFill>
                <a:latin typeface="Arial" panose="020B0604020202020204" pitchFamily="34" charset="0"/>
                <a:cs typeface="Arial" panose="020B0604020202020204" pitchFamily="34" charset="0"/>
                <a:hlinkClick r:id="rId3"/>
              </a:rPr>
              <a:t>www.ipse.gr</a:t>
            </a:r>
            <a:endParaRPr lang="el-GR" sz="2000" u="sng" dirty="0" smtClean="0">
              <a:solidFill>
                <a:schemeClr val="accent2"/>
              </a:solidFill>
              <a:latin typeface="Arial" panose="020B0604020202020204" pitchFamily="34" charset="0"/>
              <a:cs typeface="Arial" panose="020B0604020202020204" pitchFamily="34" charset="0"/>
            </a:endParaRPr>
          </a:p>
          <a:p>
            <a:r>
              <a:rPr lang="en-US" sz="2000" u="sng" dirty="0" smtClean="0">
                <a:solidFill>
                  <a:schemeClr val="accent2"/>
                </a:solidFill>
                <a:latin typeface="Arial" panose="020B0604020202020204" pitchFamily="34" charset="0"/>
                <a:cs typeface="Arial" panose="020B0604020202020204" pitchFamily="34" charset="0"/>
                <a:hlinkClick r:id="rId4"/>
              </a:rPr>
              <a:t>http://www.anasa.com.gr</a:t>
            </a:r>
            <a:endParaRPr lang="el-GR" sz="2000" u="sng" dirty="0" smtClean="0">
              <a:solidFill>
                <a:schemeClr val="accent2"/>
              </a:solidFill>
              <a:latin typeface="Arial" panose="020B0604020202020204" pitchFamily="34" charset="0"/>
              <a:cs typeface="Arial" panose="020B0604020202020204" pitchFamily="34" charset="0"/>
            </a:endParaRPr>
          </a:p>
          <a:p>
            <a:r>
              <a:rPr lang="en-US" sz="2000" u="sng" dirty="0">
                <a:solidFill>
                  <a:schemeClr val="accent2"/>
                </a:solidFill>
                <a:latin typeface="Arial" panose="020B0604020202020204" pitchFamily="34" charset="0"/>
                <a:cs typeface="Arial" panose="020B0604020202020204" pitchFamily="34" charset="0"/>
                <a:hlinkClick r:id="rId5"/>
              </a:rPr>
              <a:t>http://www.boro.gr</a:t>
            </a:r>
            <a:endParaRPr lang="el-GR" sz="2000" u="sng" dirty="0">
              <a:solidFill>
                <a:schemeClr val="accent2"/>
              </a:solidFill>
              <a:latin typeface="Arial" panose="020B0604020202020204" pitchFamily="34" charset="0"/>
              <a:cs typeface="Arial" panose="020B0604020202020204" pitchFamily="34" charset="0"/>
            </a:endParaRPr>
          </a:p>
          <a:p>
            <a:r>
              <a:rPr lang="en-US" sz="2000" u="sng" dirty="0">
                <a:solidFill>
                  <a:schemeClr val="accent2"/>
                </a:solidFill>
                <a:latin typeface="Arial" panose="020B0604020202020204" pitchFamily="34" charset="0"/>
                <a:cs typeface="Arial" panose="020B0604020202020204" pitchFamily="34" charset="0"/>
              </a:rPr>
              <a:t>http://www.iatropedia.gr</a:t>
            </a:r>
            <a:endParaRPr lang="el-GR" sz="2000" u="sng" dirty="0">
              <a:solidFill>
                <a:schemeClr val="accent2"/>
              </a:solidFill>
              <a:latin typeface="Arial" panose="020B0604020202020204" pitchFamily="34" charset="0"/>
              <a:cs typeface="Arial" panose="020B0604020202020204" pitchFamily="34" charset="0"/>
            </a:endParaRPr>
          </a:p>
          <a:p>
            <a:endParaRPr lang="el-GR" dirty="0"/>
          </a:p>
        </p:txBody>
      </p:sp>
      <p:sp>
        <p:nvSpPr>
          <p:cNvPr id="2" name="Τίτλος 1"/>
          <p:cNvSpPr>
            <a:spLocks noGrp="1"/>
          </p:cNvSpPr>
          <p:nvPr>
            <p:ph type="title"/>
          </p:nvPr>
        </p:nvSpPr>
        <p:spPr/>
        <p:txBody>
          <a:bodyPr/>
          <a:lstStyle/>
          <a:p>
            <a:r>
              <a:rPr lang="el-GR" dirty="0" smtClean="0">
                <a:latin typeface="Arial" panose="020B0604020202020204" pitchFamily="34" charset="0"/>
                <a:cs typeface="Arial" panose="020B0604020202020204" pitchFamily="34" charset="0"/>
              </a:rPr>
              <a:t>Βιβλιογραφία</a:t>
            </a:r>
            <a:endParaRPr lang="el-GR"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22749028"/>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1628800"/>
            <a:ext cx="8229600" cy="4741987"/>
          </a:xfrm>
        </p:spPr>
        <p:txBody>
          <a:bodyPr>
            <a:normAutofit/>
          </a:bodyPr>
          <a:lstStyle/>
          <a:p>
            <a:pPr marL="0" indent="0">
              <a:buNone/>
            </a:pPr>
            <a:r>
              <a:rPr lang="el-GR" sz="2800" dirty="0">
                <a:latin typeface="Arial" panose="020B0604020202020204" pitchFamily="34" charset="0"/>
                <a:cs typeface="Arial" panose="020B0604020202020204" pitchFamily="34" charset="0"/>
              </a:rPr>
              <a:t> </a:t>
            </a:r>
            <a:r>
              <a:rPr lang="el-GR" sz="2800" dirty="0" smtClean="0">
                <a:latin typeface="Arial" panose="020B0604020202020204" pitchFamily="34" charset="0"/>
                <a:cs typeface="Arial" panose="020B0604020202020204" pitchFamily="34" charset="0"/>
              </a:rPr>
              <a:t>Οι διαταραχές πρόσληψης τροφής ή αλλιώς ΔΠΤ πρωτοεμφανίστηκαν το 1873. Οι ΔΠΤ είναι</a:t>
            </a:r>
            <a:r>
              <a:rPr lang="en-US" sz="2800" dirty="0" smtClean="0">
                <a:latin typeface="Arial" panose="020B0604020202020204" pitchFamily="34" charset="0"/>
                <a:cs typeface="Arial" panose="020B0604020202020204" pitchFamily="34" charset="0"/>
              </a:rPr>
              <a:t> </a:t>
            </a:r>
            <a:r>
              <a:rPr lang="el-GR" sz="2800" dirty="0" smtClean="0">
                <a:latin typeface="Arial" panose="020B0604020202020204" pitchFamily="34" charset="0"/>
                <a:cs typeface="Arial" panose="020B0604020202020204" pitchFamily="34" charset="0"/>
              </a:rPr>
              <a:t>ψυχιατρικές διαταραχές. Χαρακτηρίζονται από υπερβολικά συναισθήματα σχετικά με την εικόνα του σώματος, το βάρος και τη λήψη τροφής.  Γενετικοί</a:t>
            </a:r>
            <a:r>
              <a:rPr lang="el-GR" sz="2800" dirty="0">
                <a:latin typeface="Arial" panose="020B0604020202020204" pitchFamily="34" charset="0"/>
                <a:cs typeface="Arial" panose="020B0604020202020204" pitchFamily="34" charset="0"/>
              </a:rPr>
              <a:t>, ψυχολογικοί, περιβαλλοντικοί και </a:t>
            </a:r>
            <a:r>
              <a:rPr lang="el-GR" sz="2800" dirty="0" smtClean="0">
                <a:latin typeface="Arial" panose="020B0604020202020204" pitchFamily="34" charset="0"/>
                <a:cs typeface="Arial" panose="020B0604020202020204" pitchFamily="34" charset="0"/>
              </a:rPr>
              <a:t>οικογενειακοί παράγοντες είναι η αιτία εμφάνισης των ΔΠΤ. Τέλος, το στρες, η εφηβεία και η κοινωνία ενοχοποιούνται.</a:t>
            </a:r>
            <a:r>
              <a:rPr lang="el-GR" sz="2800" dirty="0">
                <a:latin typeface="Arial" panose="020B0604020202020204" pitchFamily="34" charset="0"/>
                <a:cs typeface="Arial" panose="020B0604020202020204" pitchFamily="34" charset="0"/>
              </a:rPr>
              <a:t> </a:t>
            </a:r>
          </a:p>
        </p:txBody>
      </p:sp>
      <p:sp>
        <p:nvSpPr>
          <p:cNvPr id="2" name="Τίτλος 1"/>
          <p:cNvSpPr>
            <a:spLocks noGrp="1"/>
          </p:cNvSpPr>
          <p:nvPr>
            <p:ph type="title"/>
          </p:nvPr>
        </p:nvSpPr>
        <p:spPr/>
        <p:txBody>
          <a:bodyPr>
            <a:normAutofit fontScale="90000"/>
          </a:bodyPr>
          <a:lstStyle/>
          <a:p>
            <a:r>
              <a:rPr lang="el-GR" b="1" u="sng" dirty="0" smtClean="0">
                <a:latin typeface="Arial" panose="020B0604020202020204" pitchFamily="34" charset="0"/>
                <a:cs typeface="Arial" panose="020B0604020202020204" pitchFamily="34" charset="0"/>
              </a:rPr>
              <a:t>Τί είναι οι Διαταραχές Πρόσληψης Τροφής;</a:t>
            </a:r>
            <a:endParaRPr lang="el-GR" b="1" u="sng"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838560058"/>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99592" y="2204864"/>
            <a:ext cx="7408333" cy="3450696"/>
          </a:xfrm>
        </p:spPr>
        <p:txBody>
          <a:bodyPr/>
          <a:lstStyle/>
          <a:p>
            <a:pPr marL="0" indent="0">
              <a:buNone/>
            </a:pPr>
            <a:endParaRPr lang="el-GR" dirty="0" smtClean="0"/>
          </a:p>
          <a:p>
            <a:pPr marL="0" indent="0">
              <a:buNone/>
            </a:pPr>
            <a:r>
              <a:rPr lang="el-GR" dirty="0" smtClean="0">
                <a:latin typeface="Arial" panose="020B0604020202020204" pitchFamily="34" charset="0"/>
                <a:cs typeface="Arial" panose="020B0604020202020204" pitchFamily="34" charset="0"/>
              </a:rPr>
              <a:t>Οι ΔΠΤ μπορούν να εμφανιστούν σε όλους τους ανθρώπους ασχέτως ηλικίας, φύλου ή επιπέδου μόρφωσης. Ωστόσο, νεαρές κοπέλες είναι  πιο ευάλωτες, μεταξύ 15-25 ετών.  </a:t>
            </a:r>
            <a:endParaRPr lang="el-GR" dirty="0">
              <a:latin typeface="Arial" panose="020B0604020202020204" pitchFamily="34" charset="0"/>
              <a:cs typeface="Arial" panose="020B0604020202020204" pitchFamily="34" charset="0"/>
            </a:endParaRPr>
          </a:p>
        </p:txBody>
      </p:sp>
      <p:sp>
        <p:nvSpPr>
          <p:cNvPr id="2" name="Τίτλος 1"/>
          <p:cNvSpPr>
            <a:spLocks noGrp="1"/>
          </p:cNvSpPr>
          <p:nvPr>
            <p:ph type="title"/>
          </p:nvPr>
        </p:nvSpPr>
        <p:spPr/>
        <p:txBody>
          <a:bodyPr>
            <a:normAutofit fontScale="90000"/>
          </a:bodyPr>
          <a:lstStyle/>
          <a:p>
            <a:r>
              <a:rPr lang="el-GR" b="1" u="sng" dirty="0" smtClean="0">
                <a:latin typeface="Arial" panose="020B0604020202020204" pitchFamily="34" charset="0"/>
                <a:cs typeface="Arial" panose="020B0604020202020204" pitchFamily="34" charset="0"/>
              </a:rPr>
              <a:t>Ποιος μπορεί να εμφανίσει ΔΠΤ;</a:t>
            </a:r>
            <a:endParaRPr lang="el-GR" b="1" u="sng"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156717293"/>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r>
              <a:rPr lang="el-GR" dirty="0" smtClean="0">
                <a:latin typeface="Arial" panose="020B0604020202020204" pitchFamily="34" charset="0"/>
                <a:cs typeface="Arial" panose="020B0604020202020204" pitchFamily="34" charset="0"/>
              </a:rPr>
              <a:t>Ψυχογενής Ανορεξία ή Νευρική Ανορεξία</a:t>
            </a:r>
          </a:p>
          <a:p>
            <a:pPr marL="0" indent="0">
              <a:buNone/>
            </a:pPr>
            <a:endParaRPr lang="el-GR" dirty="0" smtClean="0">
              <a:latin typeface="Arial" panose="020B0604020202020204" pitchFamily="34" charset="0"/>
              <a:cs typeface="Arial" panose="020B0604020202020204" pitchFamily="34" charset="0"/>
            </a:endParaRPr>
          </a:p>
          <a:p>
            <a:r>
              <a:rPr lang="el-GR" dirty="0" smtClean="0">
                <a:latin typeface="Arial" panose="020B0604020202020204" pitchFamily="34" charset="0"/>
                <a:cs typeface="Arial" panose="020B0604020202020204" pitchFamily="34" charset="0"/>
              </a:rPr>
              <a:t>Ψυχογενής Βουλιμία ή Νευρική Βουλιμία</a:t>
            </a:r>
          </a:p>
          <a:p>
            <a:pPr marL="0" indent="0">
              <a:buNone/>
            </a:pPr>
            <a:endParaRPr lang="el-GR" dirty="0" smtClean="0">
              <a:latin typeface="Arial" panose="020B0604020202020204" pitchFamily="34" charset="0"/>
              <a:cs typeface="Arial" panose="020B0604020202020204" pitchFamily="34" charset="0"/>
            </a:endParaRPr>
          </a:p>
          <a:p>
            <a:r>
              <a:rPr lang="el-GR" dirty="0" smtClean="0">
                <a:latin typeface="Arial" panose="020B0604020202020204" pitchFamily="34" charset="0"/>
                <a:cs typeface="Arial" panose="020B0604020202020204" pitchFamily="34" charset="0"/>
              </a:rPr>
              <a:t>Συναισθηματική Υπερφαγία ή διαταραχή επεισοδιακής υπερφαγίας</a:t>
            </a:r>
          </a:p>
          <a:p>
            <a:endParaRPr lang="el-GR" dirty="0"/>
          </a:p>
        </p:txBody>
      </p:sp>
      <p:sp>
        <p:nvSpPr>
          <p:cNvPr id="2" name="Τίτλος 1"/>
          <p:cNvSpPr>
            <a:spLocks noGrp="1"/>
          </p:cNvSpPr>
          <p:nvPr>
            <p:ph type="title"/>
          </p:nvPr>
        </p:nvSpPr>
        <p:spPr/>
        <p:txBody>
          <a:bodyPr>
            <a:normAutofit fontScale="90000"/>
          </a:bodyPr>
          <a:lstStyle/>
          <a:p>
            <a:r>
              <a:rPr lang="el-GR" b="1" u="sng" dirty="0" smtClean="0">
                <a:latin typeface="Arial" panose="020B0604020202020204" pitchFamily="34" charset="0"/>
                <a:cs typeface="Arial" panose="020B0604020202020204" pitchFamily="34" charset="0"/>
              </a:rPr>
              <a:t>Τρεις είναι οι βασικές κατηγορίες ΔΠΤ</a:t>
            </a:r>
            <a:r>
              <a:rPr lang="en-US" b="1" u="sng" dirty="0" smtClean="0">
                <a:latin typeface="Arial" panose="020B0604020202020204" pitchFamily="34" charset="0"/>
                <a:cs typeface="Arial" panose="020B0604020202020204" pitchFamily="34" charset="0"/>
              </a:rPr>
              <a:t>:</a:t>
            </a:r>
            <a:endParaRPr lang="el-GR" b="1" u="sng"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758756665"/>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marL="0" indent="0">
              <a:buNone/>
            </a:pPr>
            <a:r>
              <a:rPr lang="el-GR" dirty="0" smtClean="0">
                <a:latin typeface="Arial" panose="020B0604020202020204" pitchFamily="34" charset="0"/>
                <a:cs typeface="Arial" panose="020B0604020202020204" pitchFamily="34" charset="0"/>
              </a:rPr>
              <a:t>Η ψυχογενής ανορεξία είναι η ΔΠΤ με τα μεγαλύτερα ποσοστά θνησιμότητας. Εμφανίζεται πιο συχνά στα νεαρά κορίτσια με αναλογία προς τα αγόρια 8</a:t>
            </a:r>
            <a:r>
              <a:rPr lang="en-US" dirty="0" smtClean="0">
                <a:latin typeface="Arial" panose="020B0604020202020204" pitchFamily="34" charset="0"/>
                <a:cs typeface="Arial" panose="020B0604020202020204" pitchFamily="34" charset="0"/>
              </a:rPr>
              <a:t>:1.</a:t>
            </a:r>
            <a:r>
              <a:rPr lang="el-GR" dirty="0">
                <a:latin typeface="Arial" panose="020B0604020202020204" pitchFamily="34" charset="0"/>
                <a:cs typeface="Arial" panose="020B0604020202020204" pitchFamily="34" charset="0"/>
              </a:rPr>
              <a:t> </a:t>
            </a:r>
            <a:r>
              <a:rPr lang="el-GR" dirty="0" smtClean="0">
                <a:latin typeface="Arial" panose="020B0604020202020204" pitchFamily="34" charset="0"/>
                <a:cs typeface="Arial" panose="020B0604020202020204" pitchFamily="34" charset="0"/>
              </a:rPr>
              <a:t>Χαρακτηρίζεται από τη σημαντική μείωση της τροφής.</a:t>
            </a:r>
          </a:p>
        </p:txBody>
      </p:sp>
      <p:sp>
        <p:nvSpPr>
          <p:cNvPr id="2" name="Τίτλος 1"/>
          <p:cNvSpPr>
            <a:spLocks noGrp="1"/>
          </p:cNvSpPr>
          <p:nvPr>
            <p:ph type="title"/>
          </p:nvPr>
        </p:nvSpPr>
        <p:spPr/>
        <p:txBody>
          <a:bodyPr/>
          <a:lstStyle/>
          <a:p>
            <a:r>
              <a:rPr lang="el-GR" b="1" u="sng" dirty="0" smtClean="0">
                <a:latin typeface="Arial" panose="020B0604020202020204" pitchFamily="34" charset="0"/>
                <a:cs typeface="Arial" panose="020B0604020202020204" pitchFamily="34" charset="0"/>
              </a:rPr>
              <a:t>Ψυχογενής Ανορεξία</a:t>
            </a:r>
            <a:r>
              <a:rPr lang="en-US" b="1" u="sng" dirty="0" smtClean="0">
                <a:latin typeface="Arial" panose="020B0604020202020204" pitchFamily="34" charset="0"/>
                <a:cs typeface="Arial" panose="020B0604020202020204" pitchFamily="34" charset="0"/>
              </a:rPr>
              <a:t> </a:t>
            </a:r>
            <a:r>
              <a:rPr lang="el-GR" b="1" u="sng" dirty="0" smtClean="0">
                <a:latin typeface="Arial" panose="020B0604020202020204" pitchFamily="34" charset="0"/>
                <a:cs typeface="Arial" panose="020B0604020202020204" pitchFamily="34" charset="0"/>
              </a:rPr>
              <a:t>(ΨΑ)</a:t>
            </a:r>
            <a:endParaRPr lang="el-GR" b="1" u="sng"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980391051"/>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p:spPr>
      </p:pic>
    </p:spTree>
    <p:extLst>
      <p:ext uri="{BB962C8B-B14F-4D97-AF65-F5344CB8AC3E}">
        <p14:creationId xmlns="" xmlns:p14="http://schemas.microsoft.com/office/powerpoint/2010/main" val="628073223"/>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39552" y="548680"/>
            <a:ext cx="8229600" cy="5832648"/>
          </a:xfrm>
        </p:spPr>
        <p:txBody>
          <a:bodyPr>
            <a:normAutofit/>
          </a:bodyPr>
          <a:lstStyle/>
          <a:p>
            <a:r>
              <a:rPr lang="el-GR" sz="2400" dirty="0" smtClean="0">
                <a:latin typeface="Arial" panose="020B0604020202020204" pitchFamily="34" charset="0"/>
                <a:cs typeface="Arial" panose="020B0604020202020204" pitchFamily="34" charset="0"/>
              </a:rPr>
              <a:t>Οι πάσχοντες έχουν λανθασμένη εικόνα για το σώμα τους, αν και είναι λιποβαρείς τείνουν να μην παραδέχονται πώς είναι υπερβολικά αδύνατοι και συνεχίζουν να χάνουν κιλά.</a:t>
            </a:r>
          </a:p>
          <a:p>
            <a:r>
              <a:rPr lang="el-GR" sz="2400" dirty="0" smtClean="0">
                <a:latin typeface="Arial" panose="020B0604020202020204" pitchFamily="34" charset="0"/>
                <a:cs typeface="Arial" panose="020B0604020202020204" pitchFamily="34" charset="0"/>
              </a:rPr>
              <a:t>Ασχολούνται πάρα πολύ με τη γυμναστική, μετρούν πάντα τις θερμίδες και αποφεύγουν τα παχυντικά φαγητά.</a:t>
            </a:r>
          </a:p>
          <a:p>
            <a:r>
              <a:rPr lang="el-GR" sz="2400" dirty="0" smtClean="0">
                <a:latin typeface="Arial" panose="020B0604020202020204" pitchFamily="34" charset="0"/>
                <a:cs typeface="Arial" panose="020B0604020202020204" pitchFamily="34" charset="0"/>
              </a:rPr>
              <a:t>Στον καθαρτικό/ υπερφαγικό τύπο της ΨΑ, εκτός από την περιορισμένη λήψη τροφής, το άτομο καταφεύγει σε υπερφαγικά επεισόδια και μετά ακολουθεί αυτοπροκαλούμενος εμετός. Συνήθως στον τύπο αυτόν παρατηρούμε εναλλαγή νηστείας, ακόμα και παντελούς αφαγίας, με υπερφαγικά επεισόδια.</a:t>
            </a:r>
          </a:p>
          <a:p>
            <a:pPr marL="0" indent="0">
              <a:buNone/>
            </a:pPr>
            <a:r>
              <a:rPr lang="el-GR" sz="2400" dirty="0" smtClean="0">
                <a:latin typeface="Arial" panose="020B0604020202020204" pitchFamily="34" charset="0"/>
                <a:cs typeface="Arial" panose="020B0604020202020204" pitchFamily="34" charset="0"/>
              </a:rPr>
              <a:t>ΚΑΙ ΣΤΟΥΣ ΔΥΟ ΤΥΠΟΥΣ ΟΙ ΑΝΤΙΔΡΑΣΕΙΣ ΤΟΥ ΑΤΟΜΟΥ ΕΊΝΑΙ ΙΔΙΕΣ</a:t>
            </a:r>
            <a:endParaRPr lang="el-GR" sz="24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607703205"/>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39552" y="1916832"/>
            <a:ext cx="8229600" cy="2980928"/>
          </a:xfrm>
        </p:spPr>
        <p:txBody>
          <a:bodyPr>
            <a:normAutofit/>
          </a:bodyPr>
          <a:lstStyle/>
          <a:p>
            <a:r>
              <a:rPr lang="el-GR" dirty="0" smtClean="0">
                <a:latin typeface="Arial" panose="020B0604020202020204" pitchFamily="34" charset="0"/>
                <a:cs typeface="Arial" panose="020B0604020202020204" pitchFamily="34" charset="0"/>
              </a:rPr>
              <a:t>Μείωση του σωματικού βάρους με ΔΜΣ&lt; 17,5 </a:t>
            </a:r>
          </a:p>
          <a:p>
            <a:endParaRPr lang="el-GR" dirty="0" smtClean="0">
              <a:latin typeface="Arial" panose="020B0604020202020204" pitchFamily="34" charset="0"/>
              <a:cs typeface="Arial" panose="020B0604020202020204" pitchFamily="34" charset="0"/>
            </a:endParaRPr>
          </a:p>
          <a:p>
            <a:r>
              <a:rPr lang="el-GR" dirty="0" smtClean="0">
                <a:latin typeface="Arial" panose="020B0604020202020204" pitchFamily="34" charset="0"/>
                <a:cs typeface="Arial" panose="020B0604020202020204" pitchFamily="34" charset="0"/>
              </a:rPr>
              <a:t>Διαταραγμένη εικόνα του σώματος</a:t>
            </a:r>
          </a:p>
          <a:p>
            <a:endParaRPr lang="el-GR" dirty="0" smtClean="0">
              <a:latin typeface="Arial" panose="020B0604020202020204" pitchFamily="34" charset="0"/>
              <a:cs typeface="Arial" panose="020B0604020202020204" pitchFamily="34" charset="0"/>
            </a:endParaRPr>
          </a:p>
          <a:p>
            <a:r>
              <a:rPr lang="el-GR" dirty="0" smtClean="0">
                <a:latin typeface="Arial" panose="020B0604020202020204" pitchFamily="34" charset="0"/>
                <a:cs typeface="Arial" panose="020B0604020202020204" pitchFamily="34" charset="0"/>
              </a:rPr>
              <a:t>Έντονος φόβος για αύξηση του βάρους</a:t>
            </a:r>
          </a:p>
          <a:p>
            <a:pPr marL="0" indent="0">
              <a:buNone/>
            </a:pPr>
            <a:r>
              <a:rPr lang="el-GR" dirty="0" smtClean="0">
                <a:latin typeface="Arial" panose="020B0604020202020204" pitchFamily="34" charset="0"/>
                <a:cs typeface="Arial" panose="020B0604020202020204" pitchFamily="34" charset="0"/>
              </a:rPr>
              <a:t>  </a:t>
            </a:r>
            <a:endParaRPr lang="el-GR" dirty="0">
              <a:latin typeface="Arial" panose="020B0604020202020204" pitchFamily="34" charset="0"/>
              <a:cs typeface="Arial" panose="020B0604020202020204" pitchFamily="34" charset="0"/>
            </a:endParaRPr>
          </a:p>
        </p:txBody>
      </p:sp>
      <p:sp>
        <p:nvSpPr>
          <p:cNvPr id="2" name="Τίτλος 1"/>
          <p:cNvSpPr>
            <a:spLocks noGrp="1"/>
          </p:cNvSpPr>
          <p:nvPr>
            <p:ph type="title"/>
          </p:nvPr>
        </p:nvSpPr>
        <p:spPr>
          <a:xfrm>
            <a:off x="457200" y="274638"/>
            <a:ext cx="8229600" cy="1138138"/>
          </a:xfrm>
        </p:spPr>
        <p:txBody>
          <a:bodyPr>
            <a:normAutofit fontScale="90000"/>
          </a:bodyPr>
          <a:lstStyle/>
          <a:p>
            <a:r>
              <a:rPr lang="el-GR" dirty="0" smtClean="0">
                <a:latin typeface="Arial" panose="020B0604020202020204" pitchFamily="34" charset="0"/>
                <a:cs typeface="Arial" panose="020B0604020202020204" pitchFamily="34" charset="0"/>
              </a:rPr>
              <a:t>Κύρια χαρακτηριστικά της νόσου είναι</a:t>
            </a:r>
            <a:r>
              <a:rPr lang="en-US" dirty="0" smtClean="0">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256818857"/>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Κυματομορφή">
  <a:themeElements>
    <a:clrScheme name="Κυματομορφή">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Κυματομορφή">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Κυματομορφή">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313</TotalTime>
  <Words>1074</Words>
  <Application>Microsoft Office PowerPoint</Application>
  <PresentationFormat>Προβολή στην οθόνη (4:3)</PresentationFormat>
  <Paragraphs>104</Paragraphs>
  <Slides>26</Slides>
  <Notes>0</Notes>
  <HiddenSlides>0</HiddenSlides>
  <MMClips>1</MMClips>
  <ScaleCrop>false</ScaleCrop>
  <HeadingPairs>
    <vt:vector size="4" baseType="variant">
      <vt:variant>
        <vt:lpstr>Θέμα</vt:lpstr>
      </vt:variant>
      <vt:variant>
        <vt:i4>1</vt:i4>
      </vt:variant>
      <vt:variant>
        <vt:lpstr>Τίτλοι διαφανειών</vt:lpstr>
      </vt:variant>
      <vt:variant>
        <vt:i4>26</vt:i4>
      </vt:variant>
    </vt:vector>
  </HeadingPairs>
  <TitlesOfParts>
    <vt:vector size="27" baseType="lpstr">
      <vt:lpstr>Κυματομορφή</vt:lpstr>
      <vt:lpstr>Διαταραχές Πρόσληψης Τροφής (ΔΠΤ)</vt:lpstr>
      <vt:lpstr>Διαφάνεια 2</vt:lpstr>
      <vt:lpstr>Τί είναι οι Διαταραχές Πρόσληψης Τροφής;</vt:lpstr>
      <vt:lpstr>Ποιος μπορεί να εμφανίσει ΔΠΤ;</vt:lpstr>
      <vt:lpstr>Τρεις είναι οι βασικές κατηγορίες ΔΠΤ:</vt:lpstr>
      <vt:lpstr>Ψυχογενής Ανορεξία (ΨΑ)</vt:lpstr>
      <vt:lpstr>Διαφάνεια 7</vt:lpstr>
      <vt:lpstr>Διαφάνεια 8</vt:lpstr>
      <vt:lpstr>Κύρια χαρακτηριστικά της νόσου είναι:</vt:lpstr>
      <vt:lpstr>Ιατρικές επιπλοκές που θα υπάρξουν:</vt:lpstr>
      <vt:lpstr>Τρόπος αντιμετώπισης Ψυχογενούς ανορεξίας </vt:lpstr>
      <vt:lpstr>Ψυχογενής Βουλιμία (ΨΒ)</vt:lpstr>
      <vt:lpstr>Διαφάνεια 13</vt:lpstr>
      <vt:lpstr>Ποιες αλλαγές παρατηρούνται στο σώμα;</vt:lpstr>
      <vt:lpstr>Ιατρικές επιπλοκές που θα υπάρξουν:</vt:lpstr>
      <vt:lpstr>Αντιμετώπιση Ψυχογενούς βουλιμίας :</vt:lpstr>
      <vt:lpstr>Συναισθηματική Υπερφαγία (ΣΥ)</vt:lpstr>
      <vt:lpstr>Διαφάνεια 18</vt:lpstr>
      <vt:lpstr>Αίτια ΣΥ:</vt:lpstr>
      <vt:lpstr>Διαφάνεια 20</vt:lpstr>
      <vt:lpstr>Επιπτώσεις στην υγεία:</vt:lpstr>
      <vt:lpstr>Θεραπεία Συναισθηματικής υπερφαγίας :</vt:lpstr>
      <vt:lpstr>Πώς να βοηθήσετε τον εαυτό σας για να αποφύγετε τις ΔΠΤ</vt:lpstr>
      <vt:lpstr>Συμπέρασμα</vt:lpstr>
      <vt:lpstr>Διαφάνεια 25</vt:lpstr>
      <vt:lpstr>Βιβλιογραφία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Διαταραχές Πρόσληψης Τροφής (ΔΠΤ)</dc:title>
  <dc:creator>kalotina sdrega</dc:creator>
  <cp:lastModifiedBy>George Evgeneiadis</cp:lastModifiedBy>
  <cp:revision>41</cp:revision>
  <dcterms:created xsi:type="dcterms:W3CDTF">2017-05-06T10:31:18Z</dcterms:created>
  <dcterms:modified xsi:type="dcterms:W3CDTF">2017-06-17T14:22:11Z</dcterms:modified>
</cp:coreProperties>
</file>