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64" r:id="rId1"/>
  </p:sldMasterIdLst>
  <p:notesMasterIdLst>
    <p:notesMasterId r:id="rId14"/>
  </p:notesMasterIdLst>
  <p:sldIdLst>
    <p:sldId id="268" r:id="rId2"/>
    <p:sldId id="257" r:id="rId3"/>
    <p:sldId id="259" r:id="rId4"/>
    <p:sldId id="258" r:id="rId5"/>
    <p:sldId id="260" r:id="rId6"/>
    <p:sldId id="263" r:id="rId7"/>
    <p:sldId id="264" r:id="rId8"/>
    <p:sldId id="265" r:id="rId9"/>
    <p:sldId id="262" r:id="rId10"/>
    <p:sldId id="267" r:id="rId11"/>
    <p:sldId id="269" r:id="rId12"/>
    <p:sldId id="270" r:id="rId1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935" autoAdjust="0"/>
  </p:normalViewPr>
  <p:slideViewPr>
    <p:cSldViewPr>
      <p:cViewPr varScale="1">
        <p:scale>
          <a:sx n="67" d="100"/>
          <a:sy n="67" d="100"/>
        </p:scale>
        <p:origin x="-600"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BB5162-381F-4499-AD24-236A5E261BA5}" type="datetimeFigureOut">
              <a:rPr lang="el-GR" smtClean="0"/>
              <a:pPr/>
              <a:t>29/1/2015</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B09110-019E-4911-B6B5-586DC4A94C91}" type="slidenum">
              <a:rPr lang="el-GR" smtClean="0"/>
              <a:pPr/>
              <a:t>‹#›</a:t>
            </a:fld>
            <a:endParaRPr lang="el-GR"/>
          </a:p>
        </p:txBody>
      </p:sp>
    </p:spTree>
    <p:extLst>
      <p:ext uri="{BB962C8B-B14F-4D97-AF65-F5344CB8AC3E}">
        <p14:creationId xmlns:p14="http://schemas.microsoft.com/office/powerpoint/2010/main" val="340885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D9B09110-019E-4911-B6B5-586DC4A94C91}" type="slidenum">
              <a:rPr lang="el-GR" smtClean="0"/>
              <a:pPr/>
              <a:t>4</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3">
        <a:schemeClr val="bg1"/>
      </p:bgRef>
    </p:bg>
    <p:spTree>
      <p:nvGrpSpPr>
        <p:cNvPr id="1" name=""/>
        <p:cNvGrpSpPr/>
        <p:nvPr/>
      </p:nvGrpSpPr>
      <p:grpSpPr>
        <a:xfrm>
          <a:off x="0" y="0"/>
          <a:ext cx="0" cy="0"/>
          <a:chOff x="0" y="0"/>
          <a:chExt cx="0" cy="0"/>
        </a:xfrm>
      </p:grpSpPr>
      <p:sp>
        <p:nvSpPr>
          <p:cNvPr id="12" name="11 - Ορθογώνιο"/>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12 - Στρογγυλεμένο ορθογώνιο"/>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8 - Υπότιτλος"/>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p:txBody>
          <a:bodyPr/>
          <a:lstStyle/>
          <a:p>
            <a:fld id="{04976C9D-366E-4870-9E08-E2F975B69DFC}" type="datetimeFigureOut">
              <a:rPr lang="el-GR" smtClean="0"/>
              <a:pPr/>
              <a:t>29/1/2015</a:t>
            </a:fld>
            <a:endParaRPr lang="el-GR"/>
          </a:p>
        </p:txBody>
      </p:sp>
      <p:sp>
        <p:nvSpPr>
          <p:cNvPr id="17" name="16 - Θέση υποσέλιδου"/>
          <p:cNvSpPr>
            <a:spLocks noGrp="1"/>
          </p:cNvSpPr>
          <p:nvPr>
            <p:ph type="ftr" sz="quarter" idx="11"/>
          </p:nvPr>
        </p:nvSpPr>
        <p:spPr/>
        <p:txBody>
          <a:bodyPr/>
          <a:lstStyle/>
          <a:p>
            <a:endParaRPr lang="el-GR"/>
          </a:p>
        </p:txBody>
      </p:sp>
      <p:sp>
        <p:nvSpPr>
          <p:cNvPr id="29" name="28 - Θέση αριθμού διαφάνειας"/>
          <p:cNvSpPr>
            <a:spLocks noGrp="1"/>
          </p:cNvSpPr>
          <p:nvPr>
            <p:ph type="sldNum" sz="quarter" idx="12"/>
          </p:nvPr>
        </p:nvSpPr>
        <p:spPr/>
        <p:txBody>
          <a:bodyPr lIns="0" tIns="0" rIns="0" bIns="0">
            <a:noAutofit/>
          </a:bodyPr>
          <a:lstStyle>
            <a:lvl1pPr>
              <a:defRPr sz="1400">
                <a:solidFill>
                  <a:srgbClr val="FFFFFF"/>
                </a:solidFill>
              </a:defRPr>
            </a:lvl1pPr>
          </a:lstStyle>
          <a:p>
            <a:fld id="{B258A1AD-CDBB-4790-97DE-5C385B22C6A7}" type="slidenum">
              <a:rPr lang="el-GR" smtClean="0"/>
              <a:pPr/>
              <a:t>‹#›</a:t>
            </a:fld>
            <a:endParaRPr lang="el-GR"/>
          </a:p>
        </p:txBody>
      </p:sp>
      <p:sp>
        <p:nvSpPr>
          <p:cNvPr id="7" name="6 - Ορθογώνιο"/>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l-GR" smtClean="0"/>
              <a:t>Kλικ για επεξεργασία του τίτλου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04976C9D-366E-4870-9E08-E2F975B69DFC}" type="datetimeFigureOut">
              <a:rPr lang="el-GR" smtClean="0"/>
              <a:pPr/>
              <a:t>29/1/2015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258A1AD-CDBB-4790-97DE-5C385B22C6A7}"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41"/>
            <a:ext cx="201168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914400" y="274640"/>
            <a:ext cx="55626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04976C9D-366E-4870-9E08-E2F975B69DFC}" type="datetimeFigureOut">
              <a:rPr lang="el-GR" smtClean="0"/>
              <a:pPr/>
              <a:t>29/1/2015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258A1AD-CDBB-4790-97DE-5C385B22C6A7}"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4" name="3 - Θέση ημερομηνίας"/>
          <p:cNvSpPr>
            <a:spLocks noGrp="1"/>
          </p:cNvSpPr>
          <p:nvPr>
            <p:ph type="dt" sz="half" idx="10"/>
          </p:nvPr>
        </p:nvSpPr>
        <p:spPr/>
        <p:txBody>
          <a:bodyPr/>
          <a:lstStyle/>
          <a:p>
            <a:fld id="{04976C9D-366E-4870-9E08-E2F975B69DFC}" type="datetimeFigureOut">
              <a:rPr lang="el-GR" smtClean="0"/>
              <a:pPr/>
              <a:t>29/1/2015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258A1AD-CDBB-4790-97DE-5C385B22C6A7}" type="slidenum">
              <a:rPr lang="el-GR" smtClean="0"/>
              <a:pPr/>
              <a:t>‹#›</a:t>
            </a:fld>
            <a:endParaRPr lang="el-GR"/>
          </a:p>
        </p:txBody>
      </p:sp>
      <p:sp>
        <p:nvSpPr>
          <p:cNvPr id="8" name="7 - Θέση περιεχομένου"/>
          <p:cNvSpPr>
            <a:spLocks noGrp="1"/>
          </p:cNvSpPr>
          <p:nvPr>
            <p:ph sz="quarter" idx="1"/>
          </p:nvPr>
        </p:nvSpPr>
        <p:spPr>
          <a:xfrm>
            <a:off x="914400" y="1447800"/>
            <a:ext cx="7772400" cy="45720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3">
        <a:schemeClr val="bg1"/>
      </p:bgRef>
    </p:bg>
    <p:spTree>
      <p:nvGrpSpPr>
        <p:cNvPr id="1" name=""/>
        <p:cNvGrpSpPr/>
        <p:nvPr/>
      </p:nvGrpSpPr>
      <p:grpSpPr>
        <a:xfrm>
          <a:off x="0" y="0"/>
          <a:ext cx="0" cy="0"/>
          <a:chOff x="0" y="0"/>
          <a:chExt cx="0" cy="0"/>
        </a:xfrm>
      </p:grpSpPr>
      <p:sp>
        <p:nvSpPr>
          <p:cNvPr id="11" name="10 - Ορθογώνιο"/>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9 - Στρογγυλεμένο ορθογώνιο"/>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722313" y="952500"/>
            <a:ext cx="7772400" cy="1362075"/>
          </a:xfrm>
        </p:spPr>
        <p:txBody>
          <a:bodyPr anchor="b" anchorCtr="0"/>
          <a:lstStyle>
            <a:lvl1pPr algn="l">
              <a:buNone/>
              <a:defRPr sz="4000" b="0" cap="none"/>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04976C9D-366E-4870-9E08-E2F975B69DFC}" type="datetimeFigureOut">
              <a:rPr lang="el-GR" smtClean="0"/>
              <a:pPr/>
              <a:t>29/1/2015</a:t>
            </a:fld>
            <a:endParaRPr lang="el-GR"/>
          </a:p>
        </p:txBody>
      </p:sp>
      <p:sp>
        <p:nvSpPr>
          <p:cNvPr id="5" name="4 - Θέση υποσέλιδου"/>
          <p:cNvSpPr>
            <a:spLocks noGrp="1"/>
          </p:cNvSpPr>
          <p:nvPr>
            <p:ph type="ftr" sz="quarter" idx="11"/>
          </p:nvPr>
        </p:nvSpPr>
        <p:spPr>
          <a:xfrm>
            <a:off x="800100" y="6172200"/>
            <a:ext cx="4000500" cy="457200"/>
          </a:xfrm>
        </p:spPr>
        <p:txBody>
          <a:bodyPr/>
          <a:lstStyle/>
          <a:p>
            <a:endParaRPr lang="el-GR"/>
          </a:p>
        </p:txBody>
      </p:sp>
      <p:sp>
        <p:nvSpPr>
          <p:cNvPr id="7" name="6 - Ορθογώνιο"/>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Ορθογώνιο"/>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Ορθογώνιο"/>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 Θέση αριθμού διαφάνειας"/>
          <p:cNvSpPr>
            <a:spLocks noGrp="1"/>
          </p:cNvSpPr>
          <p:nvPr>
            <p:ph type="sldNum" sz="quarter" idx="12"/>
          </p:nvPr>
        </p:nvSpPr>
        <p:spPr>
          <a:xfrm>
            <a:off x="146304" y="6208776"/>
            <a:ext cx="457200" cy="457200"/>
          </a:xfrm>
        </p:spPr>
        <p:txBody>
          <a:bodyPr/>
          <a:lstStyle/>
          <a:p>
            <a:fld id="{B258A1AD-CDBB-4790-97DE-5C385B22C6A7}"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04976C9D-366E-4870-9E08-E2F975B69DFC}" type="datetimeFigureOut">
              <a:rPr lang="el-GR" smtClean="0"/>
              <a:pPr/>
              <a:t>29/1/2015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B258A1AD-CDBB-4790-97DE-5C385B22C6A7}" type="slidenum">
              <a:rPr lang="el-GR" smtClean="0"/>
              <a:pPr/>
              <a:t>‹#›</a:t>
            </a:fld>
            <a:endParaRPr lang="el-GR"/>
          </a:p>
        </p:txBody>
      </p:sp>
      <p:sp>
        <p:nvSpPr>
          <p:cNvPr id="9" name="8 - Θέση περιεχομένου"/>
          <p:cNvSpPr>
            <a:spLocks noGrp="1"/>
          </p:cNvSpPr>
          <p:nvPr>
            <p:ph sz="quarter" idx="1"/>
          </p:nvPr>
        </p:nvSpPr>
        <p:spPr>
          <a:xfrm>
            <a:off x="914400" y="1447800"/>
            <a:ext cx="3749040" cy="45720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10 - Θέση περιεχομένου"/>
          <p:cNvSpPr>
            <a:spLocks noGrp="1"/>
          </p:cNvSpPr>
          <p:nvPr>
            <p:ph sz="quarter" idx="2"/>
          </p:nvPr>
        </p:nvSpPr>
        <p:spPr>
          <a:xfrm>
            <a:off x="4933950" y="1447800"/>
            <a:ext cx="3749040" cy="45720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273050"/>
            <a:ext cx="7772400" cy="1143000"/>
          </a:xfrm>
        </p:spPr>
        <p:txBody>
          <a:bodyPr anchor="b" anchorCtr="0"/>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7" name="6 - Θέση ημερομηνίας"/>
          <p:cNvSpPr>
            <a:spLocks noGrp="1"/>
          </p:cNvSpPr>
          <p:nvPr>
            <p:ph type="dt" sz="half" idx="10"/>
          </p:nvPr>
        </p:nvSpPr>
        <p:spPr/>
        <p:txBody>
          <a:bodyPr/>
          <a:lstStyle/>
          <a:p>
            <a:fld id="{04976C9D-366E-4870-9E08-E2F975B69DFC}" type="datetimeFigureOut">
              <a:rPr lang="el-GR" smtClean="0"/>
              <a:pPr/>
              <a:t>29/1/2015</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B258A1AD-CDBB-4790-97DE-5C385B22C6A7}" type="slidenum">
              <a:rPr lang="el-GR" smtClean="0"/>
              <a:pPr/>
              <a:t>‹#›</a:t>
            </a:fld>
            <a:endParaRPr lang="el-GR"/>
          </a:p>
        </p:txBody>
      </p:sp>
      <p:sp>
        <p:nvSpPr>
          <p:cNvPr id="11" name="10 - Θέση περιεχομένου"/>
          <p:cNvSpPr>
            <a:spLocks noGrp="1"/>
          </p:cNvSpPr>
          <p:nvPr>
            <p:ph sz="half" idx="2"/>
          </p:nvPr>
        </p:nvSpPr>
        <p:spPr>
          <a:xfrm>
            <a:off x="914400" y="2247900"/>
            <a:ext cx="3733800" cy="38862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4"/>
          </p:nvPr>
        </p:nvSpPr>
        <p:spPr>
          <a:xfrm>
            <a:off x="4953000" y="2247900"/>
            <a:ext cx="3733800" cy="38862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04976C9D-366E-4870-9E08-E2F975B69DFC}" type="datetimeFigureOut">
              <a:rPr lang="el-GR" smtClean="0"/>
              <a:pPr/>
              <a:t>29/1/2015</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B258A1AD-CDBB-4790-97DE-5C385B22C6A7}"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04976C9D-366E-4870-9E08-E2F975B69DFC}" type="datetimeFigureOut">
              <a:rPr lang="el-GR" smtClean="0"/>
              <a:pPr/>
              <a:t>29/1/2015</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B258A1AD-CDBB-4790-97DE-5C385B22C6A7}"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8" name="7 - Ορθογώνιο"/>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8 - Στρογγυλεμένο ορθογώνιο"/>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914400" y="273050"/>
            <a:ext cx="7772400" cy="1143000"/>
          </a:xfrm>
        </p:spPr>
        <p:txBody>
          <a:bodyPr anchor="b" anchorCtr="0"/>
          <a:lstStyle>
            <a:lvl1pPr algn="l">
              <a:buNone/>
              <a:defRPr sz="4000" b="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04976C9D-366E-4870-9E08-E2F975B69DFC}" type="datetimeFigureOut">
              <a:rPr lang="el-GR" smtClean="0"/>
              <a:pPr/>
              <a:t>29/1/2015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B258A1AD-CDBB-4790-97DE-5C385B22C6A7}" type="slidenum">
              <a:rPr lang="el-GR" smtClean="0"/>
              <a:pPr/>
              <a:t>‹#›</a:t>
            </a:fld>
            <a:endParaRPr lang="el-GR"/>
          </a:p>
        </p:txBody>
      </p:sp>
      <p:sp>
        <p:nvSpPr>
          <p:cNvPr id="11" name="10 - Θέση περιεχομένου"/>
          <p:cNvSpPr>
            <a:spLocks noGrp="1"/>
          </p:cNvSpPr>
          <p:nvPr>
            <p:ph sz="quarter" idx="1"/>
          </p:nvPr>
        </p:nvSpPr>
        <p:spPr>
          <a:xfrm>
            <a:off x="2971800" y="1600200"/>
            <a:ext cx="5715000" cy="44958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l-GR" smtClean="0"/>
              <a:t>Kλικ για επεξεργασία του τίτλου</a:t>
            </a:r>
            <a:endParaRPr kumimoji="0" lang="en-US"/>
          </a:p>
        </p:txBody>
      </p:sp>
      <p:sp>
        <p:nvSpPr>
          <p:cNvPr id="4" name="3 - Θέση κειμένου"/>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04976C9D-366E-4870-9E08-E2F975B69DFC}" type="datetimeFigureOut">
              <a:rPr lang="el-GR" smtClean="0"/>
              <a:pPr/>
              <a:t>29/1/2015</a:t>
            </a:fld>
            <a:endParaRPr lang="el-GR"/>
          </a:p>
        </p:txBody>
      </p:sp>
      <p:sp>
        <p:nvSpPr>
          <p:cNvPr id="6" name="5 - Θέση υποσέλιδου"/>
          <p:cNvSpPr>
            <a:spLocks noGrp="1"/>
          </p:cNvSpPr>
          <p:nvPr>
            <p:ph type="ftr" sz="quarter" idx="11"/>
          </p:nvPr>
        </p:nvSpPr>
        <p:spPr>
          <a:xfrm>
            <a:off x="914400" y="6172200"/>
            <a:ext cx="3886200" cy="457200"/>
          </a:xfrm>
        </p:spPr>
        <p:txBody>
          <a:bodyPr/>
          <a:lstStyle/>
          <a:p>
            <a:endParaRPr lang="el-GR"/>
          </a:p>
        </p:txBody>
      </p:sp>
      <p:sp>
        <p:nvSpPr>
          <p:cNvPr id="7" name="6 - Θέση αριθμού διαφάνειας"/>
          <p:cNvSpPr>
            <a:spLocks noGrp="1"/>
          </p:cNvSpPr>
          <p:nvPr>
            <p:ph type="sldNum" sz="quarter" idx="12"/>
          </p:nvPr>
        </p:nvSpPr>
        <p:spPr>
          <a:xfrm>
            <a:off x="146304" y="6208776"/>
            <a:ext cx="457200" cy="457200"/>
          </a:xfrm>
        </p:spPr>
        <p:txBody>
          <a:bodyPr/>
          <a:lstStyle/>
          <a:p>
            <a:fld id="{B258A1AD-CDBB-4790-97DE-5C385B22C6A7}" type="slidenum">
              <a:rPr lang="el-GR" smtClean="0"/>
              <a:pPr/>
              <a:t>‹#›</a:t>
            </a:fld>
            <a:endParaRPr lang="el-GR"/>
          </a:p>
        </p:txBody>
      </p:sp>
      <p:sp>
        <p:nvSpPr>
          <p:cNvPr id="11" name="10 - Ορθογώνιο"/>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Ορθογώνιο"/>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Ορθογώνιο"/>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2 - Θέση εικόνας"/>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 Ορθογώνιο"/>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7 - Στρογγυλεμένο ορθογώνιο"/>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21 - Θέση τίτλου"/>
          <p:cNvSpPr>
            <a:spLocks noGrp="1"/>
          </p:cNvSpPr>
          <p:nvPr>
            <p:ph type="title"/>
          </p:nvPr>
        </p:nvSpPr>
        <p:spPr>
          <a:xfrm>
            <a:off x="914400" y="274638"/>
            <a:ext cx="7772400" cy="1143000"/>
          </a:xfrm>
          <a:prstGeom prst="rect">
            <a:avLst/>
          </a:prstGeom>
        </p:spPr>
        <p:txBody>
          <a:bodyPr bIns="91440" anchor="b" anchorCtr="0">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04976C9D-366E-4870-9E08-E2F975B69DFC}" type="datetimeFigureOut">
              <a:rPr lang="el-GR" smtClean="0"/>
              <a:pPr/>
              <a:t>29/1/2015</a:t>
            </a:fld>
            <a:endParaRPr lang="el-GR"/>
          </a:p>
        </p:txBody>
      </p:sp>
      <p:sp>
        <p:nvSpPr>
          <p:cNvPr id="3" name="2 - Θέση υποσέλιδου"/>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l-GR"/>
          </a:p>
        </p:txBody>
      </p:sp>
      <p:sp>
        <p:nvSpPr>
          <p:cNvPr id="23" name="22 - Θέση αριθμού διαφάνειας"/>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258A1AD-CDBB-4790-97DE-5C385B22C6A7}"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user\Downloads\iek ergasia\-1-728.jpg"/>
          <p:cNvPicPr>
            <a:picLocks noChangeAspect="1" noChangeArrowheads="1"/>
          </p:cNvPicPr>
          <p:nvPr/>
        </p:nvPicPr>
        <p:blipFill>
          <a:blip r:embed="rId2" cstate="print"/>
          <a:srcRect/>
          <a:stretch>
            <a:fillRect/>
          </a:stretch>
        </p:blipFill>
        <p:spPr bwMode="auto">
          <a:xfrm>
            <a:off x="4355975" y="3212976"/>
            <a:ext cx="4531383" cy="3312368"/>
          </a:xfrm>
          <a:prstGeom prst="rect">
            <a:avLst/>
          </a:prstGeom>
          <a:noFill/>
        </p:spPr>
      </p:pic>
      <p:sp>
        <p:nvSpPr>
          <p:cNvPr id="3" name="2 - Θέση περιεχομένου"/>
          <p:cNvSpPr>
            <a:spLocks noGrp="1"/>
          </p:cNvSpPr>
          <p:nvPr>
            <p:ph sz="quarter" idx="1"/>
          </p:nvPr>
        </p:nvSpPr>
        <p:spPr>
          <a:xfrm>
            <a:off x="323528" y="332656"/>
            <a:ext cx="8820472" cy="6192688"/>
          </a:xfrm>
        </p:spPr>
        <p:txBody>
          <a:bodyPr>
            <a:normAutofit fontScale="92500" lnSpcReduction="10000"/>
          </a:bodyPr>
          <a:lstStyle/>
          <a:p>
            <a:pPr>
              <a:buNone/>
            </a:pPr>
            <a:r>
              <a:rPr lang="el-GR" sz="2300" b="1" dirty="0" smtClean="0">
                <a:latin typeface="Times New Roman" pitchFamily="18" charset="0"/>
                <a:cs typeface="Times New Roman" pitchFamily="18" charset="0"/>
              </a:rPr>
              <a:t>    ΙΕΚ ΛΑΓΚΑΔΑ</a:t>
            </a:r>
            <a:br>
              <a:rPr lang="el-GR" sz="2300" b="1" dirty="0" smtClean="0">
                <a:latin typeface="Times New Roman" pitchFamily="18" charset="0"/>
                <a:cs typeface="Times New Roman" pitchFamily="18" charset="0"/>
              </a:rPr>
            </a:br>
            <a:r>
              <a:rPr lang="el-GR" sz="2300" dirty="0" smtClean="0">
                <a:latin typeface="Times New Roman" pitchFamily="18" charset="0"/>
                <a:cs typeface="Times New Roman" pitchFamily="18" charset="0"/>
              </a:rPr>
              <a:t/>
            </a:r>
            <a:br>
              <a:rPr lang="el-GR" sz="2300" dirty="0" smtClean="0">
                <a:latin typeface="Times New Roman" pitchFamily="18" charset="0"/>
                <a:cs typeface="Times New Roman" pitchFamily="18" charset="0"/>
              </a:rPr>
            </a:br>
            <a:r>
              <a:rPr lang="el-GR" sz="2300" b="1" dirty="0" smtClean="0">
                <a:latin typeface="Times New Roman" pitchFamily="18" charset="0"/>
                <a:cs typeface="Times New Roman" pitchFamily="18" charset="0"/>
              </a:rPr>
              <a:t>ΤΜΗΜΑ :</a:t>
            </a:r>
            <a:r>
              <a:rPr lang="el-GR" sz="2300" dirty="0" smtClean="0">
                <a:latin typeface="Times New Roman" pitchFamily="18" charset="0"/>
                <a:cs typeface="Times New Roman" pitchFamily="18" charset="0"/>
              </a:rPr>
              <a:t> ΣΤΕΛΕΧΟΣ ΔΙΑΤΡΟΦΟΛΟΓΙΑΣ – ΔΙΑΙΤΟΛΟΓΙΑΣ </a:t>
            </a:r>
            <a:br>
              <a:rPr lang="el-GR" sz="2300" dirty="0" smtClean="0">
                <a:latin typeface="Times New Roman" pitchFamily="18" charset="0"/>
                <a:cs typeface="Times New Roman" pitchFamily="18" charset="0"/>
              </a:rPr>
            </a:br>
            <a:r>
              <a:rPr lang="el-GR" sz="2300" dirty="0" smtClean="0">
                <a:latin typeface="Times New Roman" pitchFamily="18" charset="0"/>
                <a:cs typeface="Times New Roman" pitchFamily="18" charset="0"/>
              </a:rPr>
              <a:t/>
            </a:r>
            <a:br>
              <a:rPr lang="el-GR" sz="2300" dirty="0" smtClean="0">
                <a:latin typeface="Times New Roman" pitchFamily="18" charset="0"/>
                <a:cs typeface="Times New Roman" pitchFamily="18" charset="0"/>
              </a:rPr>
            </a:br>
            <a:r>
              <a:rPr lang="el-GR" sz="2300" b="1" dirty="0" smtClean="0">
                <a:latin typeface="Times New Roman" pitchFamily="18" charset="0"/>
                <a:cs typeface="Times New Roman" pitchFamily="18" charset="0"/>
              </a:rPr>
              <a:t>ΕΞΑΜΗΝΟ : Α΄</a:t>
            </a:r>
            <a:r>
              <a:rPr lang="el-GR" sz="2300" dirty="0" smtClean="0">
                <a:latin typeface="Times New Roman" pitchFamily="18" charset="0"/>
                <a:cs typeface="Times New Roman" pitchFamily="18" charset="0"/>
              </a:rPr>
              <a:t/>
            </a:r>
            <a:br>
              <a:rPr lang="el-GR" sz="2300" dirty="0" smtClean="0">
                <a:latin typeface="Times New Roman" pitchFamily="18" charset="0"/>
                <a:cs typeface="Times New Roman" pitchFamily="18" charset="0"/>
              </a:rPr>
            </a:br>
            <a:r>
              <a:rPr lang="el-GR" sz="2300" dirty="0" smtClean="0">
                <a:latin typeface="Times New Roman" pitchFamily="18" charset="0"/>
                <a:cs typeface="Times New Roman" pitchFamily="18" charset="0"/>
              </a:rPr>
              <a:t/>
            </a:r>
            <a:br>
              <a:rPr lang="el-GR" sz="2300" dirty="0" smtClean="0">
                <a:latin typeface="Times New Roman" pitchFamily="18" charset="0"/>
                <a:cs typeface="Times New Roman" pitchFamily="18" charset="0"/>
              </a:rPr>
            </a:br>
            <a:r>
              <a:rPr lang="el-GR" sz="2300" b="1" dirty="0" smtClean="0">
                <a:latin typeface="Times New Roman" pitchFamily="18" charset="0"/>
                <a:cs typeface="Times New Roman" pitchFamily="18" charset="0"/>
              </a:rPr>
              <a:t>ΜΑΘΗΜΑ :</a:t>
            </a:r>
            <a:r>
              <a:rPr lang="el-GR" sz="2300" dirty="0" smtClean="0">
                <a:latin typeface="Times New Roman" pitchFamily="18" charset="0"/>
                <a:cs typeface="Times New Roman" pitchFamily="18" charset="0"/>
              </a:rPr>
              <a:t> ΕΦΑΡΜΟΓΗ ΣΤΗΝ ΕΙΔΙΚΟΤΗΤΑ</a:t>
            </a:r>
            <a:br>
              <a:rPr lang="el-GR" sz="2300" dirty="0" smtClean="0">
                <a:latin typeface="Times New Roman" pitchFamily="18" charset="0"/>
                <a:cs typeface="Times New Roman" pitchFamily="18" charset="0"/>
              </a:rPr>
            </a:br>
            <a:r>
              <a:rPr lang="el-GR" sz="2300" dirty="0" smtClean="0">
                <a:latin typeface="Times New Roman" pitchFamily="18" charset="0"/>
                <a:cs typeface="Times New Roman" pitchFamily="18" charset="0"/>
              </a:rPr>
              <a:t/>
            </a:r>
            <a:br>
              <a:rPr lang="el-GR" sz="2300" dirty="0" smtClean="0">
                <a:latin typeface="Times New Roman" pitchFamily="18" charset="0"/>
                <a:cs typeface="Times New Roman" pitchFamily="18" charset="0"/>
              </a:rPr>
            </a:br>
            <a:r>
              <a:rPr lang="el-GR" sz="2300" b="1" dirty="0" smtClean="0">
                <a:latin typeface="Times New Roman" pitchFamily="18" charset="0"/>
                <a:cs typeface="Times New Roman" pitchFamily="18" charset="0"/>
              </a:rPr>
              <a:t>ΘΕΜΑ :</a:t>
            </a:r>
            <a:r>
              <a:rPr lang="el-GR" sz="2300" dirty="0" smtClean="0">
                <a:latin typeface="Times New Roman" pitchFamily="18" charset="0"/>
                <a:cs typeface="Times New Roman" pitchFamily="18" charset="0"/>
              </a:rPr>
              <a:t> ΔΙΑΤΡΟΦΗ  ΣΤΗΝ ΑΡΧΑΙΑ ΕΛΛΑΔΑ</a:t>
            </a:r>
            <a:br>
              <a:rPr lang="el-GR" sz="2300" dirty="0" smtClean="0">
                <a:latin typeface="Times New Roman" pitchFamily="18" charset="0"/>
                <a:cs typeface="Times New Roman" pitchFamily="18" charset="0"/>
              </a:rPr>
            </a:br>
            <a:r>
              <a:rPr lang="el-GR" sz="2300" dirty="0" smtClean="0">
                <a:latin typeface="Times New Roman" pitchFamily="18" charset="0"/>
                <a:cs typeface="Times New Roman" pitchFamily="18" charset="0"/>
              </a:rPr>
              <a:t/>
            </a:r>
            <a:br>
              <a:rPr lang="el-GR" sz="2300" dirty="0" smtClean="0">
                <a:latin typeface="Times New Roman" pitchFamily="18" charset="0"/>
                <a:cs typeface="Times New Roman" pitchFamily="18" charset="0"/>
              </a:rPr>
            </a:br>
            <a:r>
              <a:rPr lang="el-GR" sz="2300" b="1" dirty="0" smtClean="0">
                <a:latin typeface="Times New Roman" pitchFamily="18" charset="0"/>
                <a:cs typeface="Times New Roman" pitchFamily="18" charset="0"/>
              </a:rPr>
              <a:t>ΟΝΟΜΑ ΣΠΟΥΔΑΣΤΩΝ:</a:t>
            </a:r>
            <a:r>
              <a:rPr lang="el-GR" sz="2300" dirty="0" smtClean="0">
                <a:latin typeface="Times New Roman" pitchFamily="18" charset="0"/>
                <a:cs typeface="Times New Roman" pitchFamily="18" charset="0"/>
              </a:rPr>
              <a:t> </a:t>
            </a:r>
            <a:r>
              <a:rPr lang="en-US" sz="2300" dirty="0" smtClean="0">
                <a:latin typeface="Times New Roman" pitchFamily="18" charset="0"/>
                <a:cs typeface="Times New Roman" pitchFamily="18" charset="0"/>
              </a:rPr>
              <a:t/>
            </a:r>
            <a:br>
              <a:rPr lang="en-US" sz="2300" dirty="0" smtClean="0">
                <a:latin typeface="Times New Roman" pitchFamily="18" charset="0"/>
                <a:cs typeface="Times New Roman" pitchFamily="18" charset="0"/>
              </a:rPr>
            </a:br>
            <a:r>
              <a:rPr lang="el-GR" sz="2300" dirty="0" smtClean="0">
                <a:latin typeface="Times New Roman" pitchFamily="18" charset="0"/>
                <a:cs typeface="Times New Roman" pitchFamily="18" charset="0"/>
              </a:rPr>
              <a:t>ΚΑΡΑΓΙΑΝΝΗ ΖΩΗ – </a:t>
            </a:r>
            <a:r>
              <a:rPr lang="en-US" sz="2300" dirty="0" smtClean="0">
                <a:latin typeface="Times New Roman" pitchFamily="18" charset="0"/>
                <a:cs typeface="Times New Roman" pitchFamily="18" charset="0"/>
              </a:rPr>
              <a:t/>
            </a:r>
            <a:br>
              <a:rPr lang="en-US" sz="2300" dirty="0" smtClean="0">
                <a:latin typeface="Times New Roman" pitchFamily="18" charset="0"/>
                <a:cs typeface="Times New Roman" pitchFamily="18" charset="0"/>
              </a:rPr>
            </a:br>
            <a:r>
              <a:rPr lang="el-GR" sz="2300" dirty="0" smtClean="0">
                <a:latin typeface="Times New Roman" pitchFamily="18" charset="0"/>
                <a:cs typeface="Times New Roman" pitchFamily="18" charset="0"/>
              </a:rPr>
              <a:t>ΗΠΕΙΡΩΤΗ  ΒΑΣΙΛΙΚΗ </a:t>
            </a:r>
            <a:br>
              <a:rPr lang="el-GR" sz="2300" dirty="0" smtClean="0">
                <a:latin typeface="Times New Roman" pitchFamily="18" charset="0"/>
                <a:cs typeface="Times New Roman" pitchFamily="18" charset="0"/>
              </a:rPr>
            </a:br>
            <a:r>
              <a:rPr lang="el-GR" sz="2300" dirty="0" smtClean="0">
                <a:latin typeface="Times New Roman" pitchFamily="18" charset="0"/>
                <a:cs typeface="Times New Roman" pitchFamily="18" charset="0"/>
              </a:rPr>
              <a:t/>
            </a:r>
            <a:br>
              <a:rPr lang="el-GR" sz="2300" dirty="0" smtClean="0">
                <a:latin typeface="Times New Roman" pitchFamily="18" charset="0"/>
                <a:cs typeface="Times New Roman" pitchFamily="18" charset="0"/>
              </a:rPr>
            </a:br>
            <a:r>
              <a:rPr lang="el-GR" sz="2300" b="1" dirty="0" smtClean="0">
                <a:latin typeface="Times New Roman" pitchFamily="18" charset="0"/>
                <a:cs typeface="Times New Roman" pitchFamily="18" charset="0"/>
              </a:rPr>
              <a:t>ΕΠΙΒΛΕΠΩΝ ΚΑΘΗΓΗΤΕΣ:</a:t>
            </a:r>
            <a:r>
              <a:rPr lang="el-GR" sz="2300" dirty="0" smtClean="0">
                <a:latin typeface="Times New Roman" pitchFamily="18" charset="0"/>
                <a:cs typeface="Times New Roman" pitchFamily="18" charset="0"/>
              </a:rPr>
              <a:t> </a:t>
            </a:r>
            <a:br>
              <a:rPr lang="el-GR" sz="2300" dirty="0" smtClean="0">
                <a:latin typeface="Times New Roman" pitchFamily="18" charset="0"/>
                <a:cs typeface="Times New Roman" pitchFamily="18" charset="0"/>
              </a:rPr>
            </a:br>
            <a:r>
              <a:rPr lang="el-GR" sz="2300" dirty="0" smtClean="0">
                <a:latin typeface="Times New Roman" pitchFamily="18" charset="0"/>
                <a:cs typeface="Times New Roman" pitchFamily="18" charset="0"/>
              </a:rPr>
              <a:t>ΕΥΓΕΝΕΙΑΔΗΣ ΓΙΩΡΓΟΣ –</a:t>
            </a:r>
            <a:br>
              <a:rPr lang="el-GR" sz="2300" dirty="0" smtClean="0">
                <a:latin typeface="Times New Roman" pitchFamily="18" charset="0"/>
                <a:cs typeface="Times New Roman" pitchFamily="18" charset="0"/>
              </a:rPr>
            </a:br>
            <a:r>
              <a:rPr lang="el-GR" sz="2300" dirty="0" smtClean="0">
                <a:latin typeface="Times New Roman" pitchFamily="18" charset="0"/>
                <a:cs typeface="Times New Roman" pitchFamily="18" charset="0"/>
              </a:rPr>
              <a:t>ΔΑΓΚΟΓΛΟΥ ΦΑΙΔΡΑ </a:t>
            </a:r>
            <a:r>
              <a:rPr lang="el-GR" sz="2800" dirty="0" smtClean="0">
                <a:latin typeface="Times New Roman" pitchFamily="18" charset="0"/>
                <a:cs typeface="Times New Roman" pitchFamily="18" charset="0"/>
              </a:rPr>
              <a:t/>
            </a:r>
            <a:br>
              <a:rPr lang="el-GR" sz="2800" dirty="0" smtClean="0">
                <a:latin typeface="Times New Roman" pitchFamily="18" charset="0"/>
                <a:cs typeface="Times New Roman" pitchFamily="18" charset="0"/>
              </a:rPr>
            </a:br>
            <a:r>
              <a:rPr lang="el-GR" sz="2800" b="1" dirty="0" smtClean="0"/>
              <a:t/>
            </a:r>
            <a:br>
              <a:rPr lang="el-GR" sz="2800" b="1" dirty="0" smtClean="0"/>
            </a:br>
            <a:endParaRPr lang="el-G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0"/>
            <a:ext cx="8748464" cy="792088"/>
          </a:xfrm>
        </p:spPr>
        <p:txBody>
          <a:bodyPr>
            <a:noAutofit/>
          </a:bodyPr>
          <a:lstStyle/>
          <a:p>
            <a:r>
              <a:rPr lang="el-GR" sz="3000" b="1" dirty="0" smtClean="0">
                <a:solidFill>
                  <a:schemeClr val="accent1"/>
                </a:solidFill>
              </a:rPr>
              <a:t>Διατροφή των αρρώστων - Διατροφή των αθλητών</a:t>
            </a:r>
            <a:endParaRPr lang="el-GR" sz="3000" b="1" dirty="0">
              <a:solidFill>
                <a:schemeClr val="accent1"/>
              </a:solidFill>
            </a:endParaRPr>
          </a:p>
        </p:txBody>
      </p:sp>
      <p:pic>
        <p:nvPicPr>
          <p:cNvPr id="7171" name="Picture 3" descr="C:\Users\user\Downloads\M.jpg"/>
          <p:cNvPicPr>
            <a:picLocks noChangeAspect="1" noChangeArrowheads="1"/>
          </p:cNvPicPr>
          <p:nvPr/>
        </p:nvPicPr>
        <p:blipFill>
          <a:blip r:embed="rId2" cstate="print"/>
          <a:srcRect/>
          <a:stretch>
            <a:fillRect/>
          </a:stretch>
        </p:blipFill>
        <p:spPr bwMode="auto">
          <a:xfrm>
            <a:off x="4932040" y="2996951"/>
            <a:ext cx="3960440" cy="3672407"/>
          </a:xfrm>
          <a:prstGeom prst="rect">
            <a:avLst/>
          </a:prstGeom>
          <a:noFill/>
        </p:spPr>
      </p:pic>
      <p:sp>
        <p:nvSpPr>
          <p:cNvPr id="3" name="2 - Θέση περιεχομένου"/>
          <p:cNvSpPr>
            <a:spLocks noGrp="1"/>
          </p:cNvSpPr>
          <p:nvPr>
            <p:ph sz="quarter" idx="1"/>
          </p:nvPr>
        </p:nvSpPr>
        <p:spPr>
          <a:xfrm>
            <a:off x="251520" y="692696"/>
            <a:ext cx="8892480" cy="5904656"/>
          </a:xfrm>
        </p:spPr>
        <p:txBody>
          <a:bodyPr>
            <a:normAutofit fontScale="92500" lnSpcReduction="10000"/>
          </a:bodyPr>
          <a:lstStyle/>
          <a:p>
            <a:r>
              <a:rPr lang="el-GR" sz="2300" dirty="0" smtClean="0"/>
              <a:t>Οι αρχαίοι Έλληνες</a:t>
            </a:r>
            <a:r>
              <a:rPr lang="el-GR" sz="2300" b="1" dirty="0" smtClean="0"/>
              <a:t> ιατροί </a:t>
            </a:r>
            <a:r>
              <a:rPr lang="el-GR" sz="2300" dirty="0" smtClean="0"/>
              <a:t>συμφωνούν για την αναγκαιότητα ιδιαίτερης διατροφής για τους αρρώστους, εντούτοις οι απόψεις τους για το ποια τρόφιμα πρέπει να περιλαμβάνει δεν συμφωνούν. Άλλοι τη θεωρούν βαρεία, καθώς εμπεριέχει σπόρους κριθαριού, ενώ άλλοι την συνιστούν με την προϋπόθεση να μην τοποθετούνται οι σπόροι αυτοί κατά την προετοιμασία της. Ορισμένοι ιατροί δεν επιτρέπουν παρά μόνο υγρές τροφές μέχρι και την έβδομη ημέρα, και  μετά επιτρέπουν την πτισάνη. Τέλος μια μερίδα εξ αυτών υποστηρίζει πως δεν θα πρέπει να </a:t>
            </a:r>
            <a:br>
              <a:rPr lang="el-GR" sz="2300" dirty="0" smtClean="0"/>
            </a:br>
            <a:r>
              <a:rPr lang="el-GR" sz="2300" dirty="0" smtClean="0"/>
              <a:t>καταναλώνονται στερεές τροφές</a:t>
            </a:r>
            <a:br>
              <a:rPr lang="el-GR" sz="2300" dirty="0" smtClean="0"/>
            </a:br>
            <a:r>
              <a:rPr lang="el-GR" sz="2300" dirty="0" smtClean="0"/>
              <a:t>καθ' όλη τη διάρκεια της ασθένειας.</a:t>
            </a:r>
          </a:p>
          <a:p>
            <a:r>
              <a:rPr lang="el-GR" sz="2300" dirty="0" smtClean="0"/>
              <a:t>Οι </a:t>
            </a:r>
            <a:r>
              <a:rPr lang="el-GR" sz="2300" b="1" dirty="0" smtClean="0"/>
              <a:t>προπονητές </a:t>
            </a:r>
            <a:r>
              <a:rPr lang="el-GR" sz="2300" dirty="0" smtClean="0"/>
              <a:t>συνιστούν μια </a:t>
            </a:r>
            <a:br>
              <a:rPr lang="el-GR" sz="2300" dirty="0" smtClean="0"/>
            </a:br>
            <a:r>
              <a:rPr lang="el-GR" sz="2300" dirty="0" smtClean="0"/>
              <a:t>προκαθορισμένη διατροφή: για να </a:t>
            </a:r>
            <a:br>
              <a:rPr lang="el-GR" sz="2300" dirty="0" smtClean="0"/>
            </a:br>
            <a:r>
              <a:rPr lang="el-GR" sz="2300" dirty="0" smtClean="0"/>
              <a:t>κατακτήσει κάποιος έναν ολυμπιακό</a:t>
            </a:r>
            <a:br>
              <a:rPr lang="el-GR" sz="2300" dirty="0" smtClean="0"/>
            </a:br>
            <a:r>
              <a:rPr lang="el-GR" sz="2300" dirty="0" smtClean="0"/>
              <a:t>τίτλο «πρέπει να ακολουθεί ιδιαίτερη </a:t>
            </a:r>
            <a:br>
              <a:rPr lang="el-GR" sz="2300" dirty="0" smtClean="0"/>
            </a:br>
            <a:r>
              <a:rPr lang="el-GR" sz="2300" dirty="0" smtClean="0"/>
              <a:t>διατροφή, να μην τρώει επιδόρπια , </a:t>
            </a:r>
            <a:br>
              <a:rPr lang="el-GR" sz="2300" dirty="0" smtClean="0"/>
            </a:br>
            <a:r>
              <a:rPr lang="el-GR" sz="2300" dirty="0" smtClean="0"/>
              <a:t>να μην πίνει παγωμένο νερό και να μην</a:t>
            </a:r>
            <a:br>
              <a:rPr lang="el-GR" sz="2300" dirty="0" smtClean="0"/>
            </a:br>
            <a:r>
              <a:rPr lang="el-GR" sz="2300" dirty="0" smtClean="0"/>
              <a:t>καταναλώνει ποτήρια κρασιού όποτε</a:t>
            </a:r>
            <a:br>
              <a:rPr lang="el-GR" sz="2300" dirty="0" smtClean="0"/>
            </a:br>
            <a:r>
              <a:rPr lang="el-GR" sz="2300" dirty="0" smtClean="0"/>
              <a:t>του κάνει «κέφι».</a:t>
            </a:r>
          </a:p>
          <a:p>
            <a:endParaRPr lang="el-G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user\Downloads\iek ergasia\avga kapnisti pestrofa.jpg"/>
          <p:cNvPicPr>
            <a:picLocks noChangeAspect="1" noChangeArrowheads="1"/>
          </p:cNvPicPr>
          <p:nvPr/>
        </p:nvPicPr>
        <p:blipFill>
          <a:blip r:embed="rId2" cstate="print"/>
          <a:srcRect/>
          <a:stretch>
            <a:fillRect/>
          </a:stretch>
        </p:blipFill>
        <p:spPr bwMode="auto">
          <a:xfrm>
            <a:off x="3635896" y="980728"/>
            <a:ext cx="5328592" cy="3551719"/>
          </a:xfrm>
          <a:prstGeom prst="rect">
            <a:avLst/>
          </a:prstGeom>
          <a:noFill/>
        </p:spPr>
      </p:pic>
      <p:sp>
        <p:nvSpPr>
          <p:cNvPr id="3" name="2 - Θέση περιεχομένου"/>
          <p:cNvSpPr>
            <a:spLocks noGrp="1"/>
          </p:cNvSpPr>
          <p:nvPr>
            <p:ph sz="quarter" idx="1"/>
          </p:nvPr>
        </p:nvSpPr>
        <p:spPr>
          <a:xfrm>
            <a:off x="251520" y="332656"/>
            <a:ext cx="8892480" cy="6264696"/>
          </a:xfrm>
        </p:spPr>
        <p:txBody>
          <a:bodyPr>
            <a:noAutofit/>
          </a:bodyPr>
          <a:lstStyle/>
          <a:p>
            <a:pPr>
              <a:buNone/>
            </a:pPr>
            <a:r>
              <a:rPr lang="el-GR" sz="4000" b="1" dirty="0" smtClean="0">
                <a:solidFill>
                  <a:schemeClr val="accent1"/>
                </a:solidFill>
              </a:rPr>
              <a:t>Κρύα μους με αυγά ψαριών</a:t>
            </a:r>
            <a:endParaRPr lang="el-GR" sz="4000" dirty="0" smtClean="0">
              <a:solidFill>
                <a:schemeClr val="accent1"/>
              </a:solidFill>
            </a:endParaRPr>
          </a:p>
          <a:p>
            <a:pPr>
              <a:buNone/>
            </a:pPr>
            <a:r>
              <a:rPr lang="el-GR" sz="2100" b="1" dirty="0" smtClean="0"/>
              <a:t>Υλικά : </a:t>
            </a:r>
          </a:p>
          <a:p>
            <a:pPr lvl="0"/>
            <a:r>
              <a:rPr lang="el-GR" sz="2100" dirty="0" smtClean="0"/>
              <a:t>200 γραμ. ταραμά άσπρο</a:t>
            </a:r>
          </a:p>
          <a:p>
            <a:pPr lvl="0"/>
            <a:r>
              <a:rPr lang="el-GR" sz="2100" dirty="0" smtClean="0"/>
              <a:t>30 γραμ. αυγά πέστροφας </a:t>
            </a:r>
          </a:p>
          <a:p>
            <a:pPr lvl="0"/>
            <a:r>
              <a:rPr lang="el-GR" sz="2100" dirty="0" smtClean="0"/>
              <a:t>1 μικρό κρεμμύδι</a:t>
            </a:r>
          </a:p>
          <a:p>
            <a:pPr lvl="0"/>
            <a:r>
              <a:rPr lang="el-GR" sz="2100" dirty="0" smtClean="0"/>
              <a:t>3 λεμόνια</a:t>
            </a:r>
          </a:p>
          <a:p>
            <a:pPr lvl="0"/>
            <a:r>
              <a:rPr lang="el-GR" sz="2100" dirty="0" smtClean="0"/>
              <a:t>450  γραμ. ανθότυρο</a:t>
            </a:r>
          </a:p>
          <a:p>
            <a:pPr lvl="0"/>
            <a:r>
              <a:rPr lang="el-GR" sz="2100" dirty="0" smtClean="0"/>
              <a:t>Πιπέρι καυτερό</a:t>
            </a:r>
          </a:p>
          <a:p>
            <a:pPr lvl="0"/>
            <a:r>
              <a:rPr lang="el-GR" sz="2100" dirty="0" smtClean="0"/>
              <a:t>Μαϊντανός </a:t>
            </a:r>
          </a:p>
          <a:p>
            <a:pPr>
              <a:buNone/>
            </a:pPr>
            <a:r>
              <a:rPr lang="el-GR" sz="2100" b="1" dirty="0" smtClean="0"/>
              <a:t>Εκτέλεση :</a:t>
            </a:r>
          </a:p>
          <a:p>
            <a:pPr>
              <a:buNone/>
            </a:pPr>
            <a:r>
              <a:rPr lang="el-GR" sz="2100" dirty="0" smtClean="0"/>
              <a:t>    Καθαρίζουμε το κρεμμύδι και το περνάμε από το μπλέντερ, μετά προσθέτουμε τον ταραμά, το χυμό ενός λεμονιού, το ανθότυρο και το πιπέρι. Βάζουμε  το μείγμα σε μια φόρμα ψαριού, που την τοποθετούμε στην κατά κατάψυξη για 1-2 ώρες. Όταν γυρίσουμε τη φόρμα, γαρνίρουμε τη μους με τα αυγά της πέστροφας, το μαϊντανό και φέτες 2 λεμονιών</a:t>
            </a:r>
            <a:endParaRPr lang="el-GR" sz="21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179512" y="260648"/>
            <a:ext cx="8784976" cy="6336704"/>
          </a:xfrm>
        </p:spPr>
        <p:txBody>
          <a:bodyPr>
            <a:noAutofit/>
          </a:bodyPr>
          <a:lstStyle/>
          <a:p>
            <a:pPr>
              <a:buNone/>
            </a:pPr>
            <a:r>
              <a:rPr lang="el-GR" sz="3200" b="1" dirty="0" smtClean="0">
                <a:solidFill>
                  <a:schemeClr val="accent1"/>
                </a:solidFill>
              </a:rPr>
              <a:t>ΤΕΛΟΣ...</a:t>
            </a:r>
            <a:endParaRPr lang="el-GR" sz="3200" dirty="0" smtClean="0"/>
          </a:p>
          <a:p>
            <a:pPr>
              <a:buFont typeface="Wingdings" pitchFamily="2" charset="2"/>
              <a:buChar char="q"/>
            </a:pPr>
            <a:r>
              <a:rPr lang="el-GR" sz="2100" dirty="0" smtClean="0"/>
              <a:t> Στο αρχαιοελληνικό τραπέζι δεν υπήρχαν  πολλά γνωστά μας τρόφιμα, χωρίς όμως αυτό να υστερεί σε σχέση με το σημερινό, το αντίθετο μάλιστα!  Οι πρόγονοί μας έτρωγαν καλά! Μάλιστα είναι οι πρώτοι που κατέγραψαν από πολύ νωρίς (5</a:t>
            </a:r>
            <a:r>
              <a:rPr lang="el-GR" sz="2100" baseline="30000" dirty="0" smtClean="0"/>
              <a:t>ο</a:t>
            </a:r>
            <a:r>
              <a:rPr lang="el-GR" sz="2100" dirty="0" smtClean="0"/>
              <a:t> αι.) , τους τρόπους παρασκευής των φαγητών. Τα κείμενα που έχουν σωθεί, αποτελούν ένα από τα αρχαιότερα γαστρονομικά αρχεία. Η αρχαία ελληνική κουζίνα περιλαμβάνει τις περισσότερες από τις υγιεινές διατροφικές συνήθειες που έχουν υιοθετηθεί από το σύγχρονο πολιτισμό στις περισσότερες περιοχές του κόσμου...</a:t>
            </a:r>
          </a:p>
          <a:p>
            <a:pPr>
              <a:buFont typeface="Wingdings" pitchFamily="2" charset="2"/>
              <a:buChar char="q"/>
            </a:pPr>
            <a:r>
              <a:rPr lang="el-GR" sz="2100" smtClean="0"/>
              <a:t>Η </a:t>
            </a:r>
            <a:r>
              <a:rPr lang="el-GR" sz="2100" dirty="0" smtClean="0"/>
              <a:t>εργασία αυτή μας βοήθησε αρκετά να μάθουμε περισσότερα απ’ όσα γνωρίζαμε για το διαιτολόγιο των προγόνων μας. Ήταν για μας αρκετά σημαντική αφού μας πρόσφερε αρκετές πληροφορίες και γνώσεις για τη ζωή, γενικά, των αρχαίων Ελλήνων. Και, πραγματικά, γνωρίσαμε καλύτερα όχι μόνο τις διατροφικές επιλογές των αρχαίων Ελλήνων αλλά και τον τρόπο ζωής τους, γιατί πιστεύουμε πως μέσα από τη διατροφή κάποιου λαού μπορείς να καταλάβεις, λιγότερο ή περισσότερο, και τις καθημερινές του συνήθειες.</a:t>
            </a:r>
          </a:p>
          <a:p>
            <a:pPr>
              <a:buNone/>
            </a:pPr>
            <a:r>
              <a:rPr lang="el-GR" dirty="0" smtClean="0"/>
              <a:t/>
            </a:r>
            <a:br>
              <a:rPr lang="el-GR" dirty="0" smtClean="0"/>
            </a:br>
            <a:endParaRPr lang="el-GR" dirty="0" smtClean="0"/>
          </a:p>
          <a:p>
            <a:endParaRPr lang="el-G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0"/>
            <a:ext cx="8363272" cy="864096"/>
          </a:xfrm>
        </p:spPr>
        <p:txBody>
          <a:bodyPr/>
          <a:lstStyle/>
          <a:p>
            <a:r>
              <a:rPr lang="el-GR" b="1" dirty="0" smtClean="0">
                <a:solidFill>
                  <a:schemeClr val="accent1"/>
                </a:solidFill>
              </a:rPr>
              <a:t>Γεύματα </a:t>
            </a:r>
            <a:endParaRPr lang="el-GR" b="1" dirty="0">
              <a:solidFill>
                <a:schemeClr val="accent1"/>
              </a:solidFill>
            </a:endParaRPr>
          </a:p>
        </p:txBody>
      </p:sp>
      <p:pic>
        <p:nvPicPr>
          <p:cNvPr id="9218" name="Picture 2" descr="C:\Users\user\Downloads\ceb1cebdceb1cf80ceb1cf81ceaccf83cf84ceb1cf83ceb7-cf83cf85cebccf80cebfcf83ceafcebfcf85.jpg"/>
          <p:cNvPicPr>
            <a:picLocks noChangeAspect="1" noChangeArrowheads="1"/>
          </p:cNvPicPr>
          <p:nvPr/>
        </p:nvPicPr>
        <p:blipFill>
          <a:blip r:embed="rId2" cstate="print"/>
          <a:srcRect/>
          <a:stretch>
            <a:fillRect/>
          </a:stretch>
        </p:blipFill>
        <p:spPr bwMode="auto">
          <a:xfrm>
            <a:off x="4067944" y="3958176"/>
            <a:ext cx="4852350" cy="2670682"/>
          </a:xfrm>
          <a:prstGeom prst="rect">
            <a:avLst/>
          </a:prstGeom>
          <a:noFill/>
        </p:spPr>
      </p:pic>
      <p:sp>
        <p:nvSpPr>
          <p:cNvPr id="3" name="2 - Θέση περιεχομένου"/>
          <p:cNvSpPr>
            <a:spLocks noGrp="1"/>
          </p:cNvSpPr>
          <p:nvPr>
            <p:ph sz="quarter" idx="1"/>
          </p:nvPr>
        </p:nvSpPr>
        <p:spPr>
          <a:xfrm>
            <a:off x="179512" y="764704"/>
            <a:ext cx="8964488" cy="5832648"/>
          </a:xfrm>
        </p:spPr>
        <p:txBody>
          <a:bodyPr>
            <a:normAutofit/>
          </a:bodyPr>
          <a:lstStyle/>
          <a:p>
            <a:pPr>
              <a:buNone/>
            </a:pPr>
            <a:r>
              <a:rPr lang="el-GR" sz="2200" b="1" dirty="0" smtClean="0">
                <a:cs typeface="Times New Roman" pitchFamily="18" charset="0"/>
              </a:rPr>
              <a:t>ΙΔΙΩΤΙΚΑ</a:t>
            </a:r>
          </a:p>
          <a:p>
            <a:pPr>
              <a:buFont typeface="Wingdings" pitchFamily="2" charset="2"/>
              <a:buChar char="§"/>
            </a:pPr>
            <a:r>
              <a:rPr lang="el-GR" sz="2100" dirty="0" smtClean="0">
                <a:cs typeface="Times New Roman" pitchFamily="18" charset="0"/>
              </a:rPr>
              <a:t>Οι αρχαίοι Έλληνες ξεκινούσαν την ημέρα τους με το ἀκράτισμα (</a:t>
            </a:r>
            <a:r>
              <a:rPr lang="el-GR" sz="2100" b="1" dirty="0" smtClean="0">
                <a:cs typeface="Times New Roman" pitchFamily="18" charset="0"/>
              </a:rPr>
              <a:t>ἀκρατισμός</a:t>
            </a:r>
            <a:r>
              <a:rPr lang="el-GR" sz="2100" dirty="0" smtClean="0">
                <a:cs typeface="Times New Roman" pitchFamily="18" charset="0"/>
              </a:rPr>
              <a:t>) δηλαδή το πρωινό. Αποτελούνταν από κριθαρένιο ψωμί βουτηγμένο σε κρασί (ἄκρατος), συνοδευόμενο από σύκα ή ελιές.</a:t>
            </a:r>
          </a:p>
          <a:p>
            <a:pPr>
              <a:buFont typeface="Wingdings" pitchFamily="2" charset="2"/>
              <a:buChar char="§"/>
            </a:pPr>
            <a:r>
              <a:rPr lang="el-GR" sz="2100" dirty="0" smtClean="0"/>
              <a:t>Προς το μεσημέρι ή προς το απόγευμα έπαιρναν το (</a:t>
            </a:r>
            <a:r>
              <a:rPr lang="el-GR" sz="2100" b="1" dirty="0" smtClean="0"/>
              <a:t>ἄριστον </a:t>
            </a:r>
            <a:r>
              <a:rPr lang="el-GR" sz="2100" dirty="0" smtClean="0"/>
              <a:t>)ένα πολύ λιτό και γρήγορο γεύμα .Επίσης πριν το δείπνον έτρωγαν ένα πολύ ελαφρύ γεύμα το (</a:t>
            </a:r>
            <a:r>
              <a:rPr lang="el-GR" sz="2100" b="1" dirty="0" smtClean="0"/>
              <a:t>ἑσπέρισμα</a:t>
            </a:r>
            <a:r>
              <a:rPr lang="el-GR" sz="2100" dirty="0" smtClean="0"/>
              <a:t>) αργά το απόγευμα.</a:t>
            </a:r>
          </a:p>
          <a:p>
            <a:pPr>
              <a:buFont typeface="Wingdings" pitchFamily="2" charset="2"/>
              <a:buChar char="§"/>
            </a:pPr>
            <a:r>
              <a:rPr lang="el-GR" sz="2100" dirty="0" smtClean="0"/>
              <a:t>Τέλος έπαιρναν το ἀριστόν </a:t>
            </a:r>
            <a:r>
              <a:rPr lang="el-GR" sz="2100" b="1" dirty="0" smtClean="0"/>
              <a:t>δειπνον </a:t>
            </a:r>
            <a:r>
              <a:rPr lang="el-GR" sz="2100" dirty="0" smtClean="0"/>
              <a:t>που ήταν ένα πλούσιο γεύμα που μπορούσε να σερβιριστεί αργά  το απόγευμα στη θέση του δείπνου. Στο τέλος πρόσφεραν επιδόρπια</a:t>
            </a:r>
            <a:br>
              <a:rPr lang="el-GR" sz="2100" dirty="0" smtClean="0"/>
            </a:br>
            <a:r>
              <a:rPr lang="el-GR" sz="2100" dirty="0" smtClean="0"/>
              <a:t>όπως, φρούτα φρέσκα ή ξηρά, </a:t>
            </a:r>
            <a:br>
              <a:rPr lang="el-GR" sz="2100" dirty="0" smtClean="0"/>
            </a:br>
            <a:r>
              <a:rPr lang="el-GR" sz="2100" dirty="0" smtClean="0"/>
              <a:t>κυρίως σύκα, καρύδια, </a:t>
            </a:r>
            <a:br>
              <a:rPr lang="el-GR" sz="2100" dirty="0" smtClean="0"/>
            </a:br>
            <a:r>
              <a:rPr lang="el-GR" sz="2100" dirty="0" smtClean="0"/>
              <a:t>σταφύλια ή γλυκά με  μέλι.</a:t>
            </a:r>
            <a:endParaRPr lang="el-GR" sz="21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0"/>
            <a:ext cx="7571184" cy="836712"/>
          </a:xfrm>
        </p:spPr>
        <p:txBody>
          <a:bodyPr/>
          <a:lstStyle/>
          <a:p>
            <a:r>
              <a:rPr lang="el-GR" b="1" dirty="0" smtClean="0">
                <a:solidFill>
                  <a:schemeClr val="accent1"/>
                </a:solidFill>
              </a:rPr>
              <a:t> Συμπόσια</a:t>
            </a:r>
            <a:r>
              <a:rPr lang="en-US" b="1" dirty="0" smtClean="0">
                <a:solidFill>
                  <a:schemeClr val="accent1"/>
                </a:solidFill>
              </a:rPr>
              <a:t> – </a:t>
            </a:r>
            <a:r>
              <a:rPr lang="el-GR" b="1" dirty="0" smtClean="0">
                <a:solidFill>
                  <a:schemeClr val="accent1"/>
                </a:solidFill>
              </a:rPr>
              <a:t>Συσσίτια </a:t>
            </a:r>
            <a:endParaRPr lang="el-GR" dirty="0">
              <a:solidFill>
                <a:schemeClr val="accent1"/>
              </a:solidFill>
            </a:endParaRPr>
          </a:p>
        </p:txBody>
      </p:sp>
      <p:sp>
        <p:nvSpPr>
          <p:cNvPr id="3" name="2 - Θέση περιεχομένου"/>
          <p:cNvSpPr>
            <a:spLocks noGrp="1"/>
          </p:cNvSpPr>
          <p:nvPr>
            <p:ph sz="quarter" idx="1"/>
          </p:nvPr>
        </p:nvSpPr>
        <p:spPr>
          <a:xfrm>
            <a:off x="179512" y="836712"/>
            <a:ext cx="8964488" cy="6021288"/>
          </a:xfrm>
        </p:spPr>
        <p:txBody>
          <a:bodyPr>
            <a:noAutofit/>
          </a:bodyPr>
          <a:lstStyle/>
          <a:p>
            <a:r>
              <a:rPr lang="el-GR" sz="2100" dirty="0" smtClean="0"/>
              <a:t>Επίσης υπήρχε και το δειπνούμενο γεύμα με φίλους ή γνωστούς που ονομάζονταν </a:t>
            </a:r>
            <a:r>
              <a:rPr lang="el-GR" sz="2100" b="1" dirty="0" smtClean="0"/>
              <a:t>"συμπόσιο" ή "εστίαση"</a:t>
            </a:r>
            <a:r>
              <a:rPr lang="el-GR" sz="2100" dirty="0" smtClean="0"/>
              <a:t> που σήμερα λέγεται συνεστίαση. Υπήρχαν και δείπνα όπου οι συμμετέχοντες συνεισέφεραν ή οικονομικά, ή με τρόφιμα, τα οποία και λέγονταν "συμβολές". Ο Όμηρος τα αποκαλεί </a:t>
            </a:r>
            <a:r>
              <a:rPr lang="el-GR" sz="2100" i="1" dirty="0" smtClean="0"/>
              <a:t>εράνους</a:t>
            </a:r>
            <a:r>
              <a:rPr lang="el-GR" sz="2100" dirty="0" smtClean="0"/>
              <a:t>.</a:t>
            </a:r>
            <a:br>
              <a:rPr lang="el-GR" sz="2100" dirty="0" smtClean="0"/>
            </a:br>
            <a:r>
              <a:rPr lang="el-GR" sz="2100" dirty="0" smtClean="0"/>
              <a:t>Το Συμπόσιο περιελάμβανε δύο στάδια: το πρώτο ήταν αφιερωμένο στο φαγητό, που σε γενικές γραμμές ήταν λιτό, ενώ το δεύτερο στην κατανάλωση ποτού και ξεκινούσε με σπονδή, τις περισσότερες φορές προς τιμή του Διονύσου.</a:t>
            </a:r>
          </a:p>
          <a:p>
            <a:r>
              <a:rPr lang="el-GR" sz="2100" dirty="0" smtClean="0"/>
              <a:t>Τα </a:t>
            </a:r>
            <a:r>
              <a:rPr lang="el-GR" sz="2100" b="1" dirty="0" smtClean="0"/>
              <a:t>συσσίτια </a:t>
            </a:r>
            <a:r>
              <a:rPr lang="el-GR" sz="2100" dirty="0" smtClean="0"/>
              <a:t>αποτελούσαν κοινά γεύματα στα οποία συμμετείχαν υποχρεωτικά άνδρες κάθε ηλικίας στα πλαίσια κοινωνικού ή θρησκευτικού εθιμοτυπικού. Οι χαρακτηριστικότερες περιπτώσεις εντοπίζονται στην Κρήτη</a:t>
            </a:r>
            <a:r>
              <a:rPr lang="en-US" sz="2100" dirty="0" smtClean="0"/>
              <a:t> </a:t>
            </a:r>
            <a:r>
              <a:rPr lang="el-GR" sz="2100" dirty="0" smtClean="0"/>
              <a:t>και τη Σπάρτη, αν και ορισμένες πηγές κάνουν αναφορά σε ανάλογες πρακτικές και σε άλλα μέρη. Άλλες γνωστές ονομασίες της πρακτικής αυτής είναι φειδίτια και ὰνδρεῖα.</a:t>
            </a:r>
            <a:br>
              <a:rPr lang="el-GR" sz="2100" dirty="0" smtClean="0"/>
            </a:br>
            <a:r>
              <a:rPr lang="el-GR" sz="2100" dirty="0" smtClean="0"/>
              <a:t>Συγκεκριμένα στην Αρχαία Σπάρτη, η συμμετοχή στα συσσίτια ήταν υποχρεωτική.</a:t>
            </a:r>
            <a:endParaRPr lang="el-GR" sz="21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0"/>
            <a:ext cx="8298504" cy="1340768"/>
          </a:xfrm>
        </p:spPr>
        <p:txBody>
          <a:bodyPr>
            <a:noAutofit/>
          </a:bodyPr>
          <a:lstStyle/>
          <a:p>
            <a:r>
              <a:rPr lang="el-GR" sz="3500" b="1" dirty="0" smtClean="0">
                <a:solidFill>
                  <a:schemeClr val="accent1"/>
                </a:solidFill>
                <a:latin typeface="Times New Roman" pitchFamily="18" charset="0"/>
                <a:cs typeface="Times New Roman" pitchFamily="18" charset="0"/>
              </a:rPr>
              <a:t>Ενδεικτικά, αναφέρουμε τη Δίαιτα του Παλαιστή</a:t>
            </a:r>
            <a:endParaRPr lang="el-GR" sz="3500" dirty="0">
              <a:solidFill>
                <a:schemeClr val="accent1"/>
              </a:solidFill>
              <a:latin typeface="Times New Roman" pitchFamily="18" charset="0"/>
              <a:cs typeface="Times New Roman" pitchFamily="18" charset="0"/>
            </a:endParaRPr>
          </a:p>
        </p:txBody>
      </p:sp>
      <p:sp>
        <p:nvSpPr>
          <p:cNvPr id="3" name="2 - Θέση περιεχομένου"/>
          <p:cNvSpPr>
            <a:spLocks noGrp="1"/>
          </p:cNvSpPr>
          <p:nvPr>
            <p:ph sz="quarter" idx="1"/>
          </p:nvPr>
        </p:nvSpPr>
        <p:spPr>
          <a:xfrm>
            <a:off x="323528" y="1340768"/>
            <a:ext cx="8389440" cy="5211960"/>
          </a:xfrm>
        </p:spPr>
        <p:txBody>
          <a:bodyPr>
            <a:noAutofit/>
          </a:bodyPr>
          <a:lstStyle/>
          <a:p>
            <a:pPr>
              <a:buNone/>
            </a:pPr>
            <a:r>
              <a:rPr lang="el-GR" sz="2100" b="1" dirty="0" smtClean="0"/>
              <a:t>Πρωινό:</a:t>
            </a:r>
            <a:r>
              <a:rPr lang="el-GR" sz="2100" dirty="0" smtClean="0"/>
              <a:t> παξιμάδια κριθαρένια, γάλα, ελιές, μέλι, καρύδια και σύκα.</a:t>
            </a:r>
          </a:p>
          <a:p>
            <a:pPr>
              <a:buNone/>
            </a:pPr>
            <a:r>
              <a:rPr lang="el-GR" sz="2100" b="1" dirty="0" smtClean="0"/>
              <a:t>Γεύμα:</a:t>
            </a:r>
            <a:r>
              <a:rPr lang="el-GR" sz="2100" dirty="0" smtClean="0"/>
              <a:t> Κρέας από κατσίκι, κοτόπουλο ή λαγό ψητό, πουρές από μπιζέλια,</a:t>
            </a:r>
            <a:r>
              <a:rPr lang="en-US" sz="2100" dirty="0" smtClean="0"/>
              <a:t> </a:t>
            </a:r>
            <a:r>
              <a:rPr lang="el-GR" sz="2100" dirty="0" smtClean="0"/>
              <a:t>σαλάτα χόρτα, τυρί κατσικίσιο ψημένο στη σχάρα, ψωμί κριθαρένιο, 1μήλο ή φρούτο εποχής.</a:t>
            </a:r>
            <a:endParaRPr lang="en-US" sz="2100" dirty="0" smtClean="0"/>
          </a:p>
          <a:p>
            <a:pPr>
              <a:buNone/>
            </a:pPr>
            <a:r>
              <a:rPr lang="el-GR" sz="2100" b="1" dirty="0" smtClean="0"/>
              <a:t>Ενδιάμεσα:</a:t>
            </a:r>
            <a:r>
              <a:rPr lang="el-GR" sz="2100" dirty="0" smtClean="0"/>
              <a:t> 2-3 Σύκα ή δαμάσκηνα, γάλα κατσικίσιο, 1φέτα ψωμί μαύρο, μέλι 3-4 κουταλιές, 5 αμύγδαλα.</a:t>
            </a:r>
          </a:p>
          <a:p>
            <a:pPr>
              <a:buNone/>
            </a:pPr>
            <a:r>
              <a:rPr lang="el-GR" sz="2100" b="1" dirty="0" smtClean="0"/>
              <a:t>Δείπνο:</a:t>
            </a:r>
            <a:r>
              <a:rPr lang="el-GR" sz="2100" dirty="0" smtClean="0"/>
              <a:t> Ψάρι, πλιγούρι με γάλα και τυρί, σαλάτα με λάχανο, σέλινο, δυόσμο, κρεμμύδι, ραπανάκι, ρόδι &amp; 2 κουταλιές ελαιόλαδο, ξύδι, λίγο κόκκινο κρασί &amp; μέλι, 2-3 φέτες ψωμί κριθαρένιο, 3 σύκα, κρασί κόκκινο νερωμένο.</a:t>
            </a:r>
          </a:p>
          <a:p>
            <a:pPr>
              <a:buNone/>
            </a:pPr>
            <a:r>
              <a:rPr lang="el-GR" sz="2100" b="1" dirty="0" smtClean="0"/>
              <a:t>Προ του ύπνου:</a:t>
            </a:r>
            <a:r>
              <a:rPr lang="el-GR" sz="2100" dirty="0" smtClean="0"/>
              <a:t> Γιαούρτι ή γάλα 1ποτήρι, 3-4 κουταλιές μέλι, 5 αμύγδαλα ψημένα</a:t>
            </a:r>
            <a:endParaRPr lang="el-GR" sz="21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user\Downloads\iek ergasia\attached_image82.jpg"/>
          <p:cNvPicPr>
            <a:picLocks noChangeAspect="1" noChangeArrowheads="1"/>
          </p:cNvPicPr>
          <p:nvPr/>
        </p:nvPicPr>
        <p:blipFill>
          <a:blip r:embed="rId2" cstate="print"/>
          <a:srcRect/>
          <a:stretch>
            <a:fillRect/>
          </a:stretch>
        </p:blipFill>
        <p:spPr bwMode="auto">
          <a:xfrm>
            <a:off x="4427984" y="3623560"/>
            <a:ext cx="4470932" cy="2901783"/>
          </a:xfrm>
          <a:prstGeom prst="rect">
            <a:avLst/>
          </a:prstGeom>
          <a:noFill/>
        </p:spPr>
      </p:pic>
      <p:sp>
        <p:nvSpPr>
          <p:cNvPr id="2" name="1 - Τίτλος"/>
          <p:cNvSpPr>
            <a:spLocks noGrp="1"/>
          </p:cNvSpPr>
          <p:nvPr>
            <p:ph type="title"/>
          </p:nvPr>
        </p:nvSpPr>
        <p:spPr>
          <a:xfrm>
            <a:off x="395536" y="0"/>
            <a:ext cx="8280920" cy="864096"/>
          </a:xfrm>
        </p:spPr>
        <p:txBody>
          <a:bodyPr>
            <a:normAutofit/>
          </a:bodyPr>
          <a:lstStyle/>
          <a:p>
            <a:r>
              <a:rPr lang="el-GR" sz="3800" b="1" dirty="0" smtClean="0">
                <a:solidFill>
                  <a:schemeClr val="accent1"/>
                </a:solidFill>
              </a:rPr>
              <a:t>Δημητριακά και ψωμί</a:t>
            </a:r>
            <a:endParaRPr lang="el-GR" sz="3800" b="1" dirty="0">
              <a:solidFill>
                <a:schemeClr val="accent1"/>
              </a:solidFill>
            </a:endParaRPr>
          </a:p>
        </p:txBody>
      </p:sp>
      <p:sp>
        <p:nvSpPr>
          <p:cNvPr id="3" name="2 - Θέση περιεχομένου"/>
          <p:cNvSpPr>
            <a:spLocks noGrp="1"/>
          </p:cNvSpPr>
          <p:nvPr>
            <p:ph sz="quarter" idx="1"/>
          </p:nvPr>
        </p:nvSpPr>
        <p:spPr>
          <a:xfrm>
            <a:off x="323528" y="836712"/>
            <a:ext cx="8964488" cy="5760640"/>
          </a:xfrm>
        </p:spPr>
        <p:txBody>
          <a:bodyPr>
            <a:normAutofit/>
          </a:bodyPr>
          <a:lstStyle/>
          <a:p>
            <a:r>
              <a:rPr lang="el-GR" sz="2100" dirty="0" smtClean="0"/>
              <a:t>Τα </a:t>
            </a:r>
            <a:r>
              <a:rPr lang="el-GR" sz="2100" b="1" dirty="0" smtClean="0"/>
              <a:t>δημητριακά</a:t>
            </a:r>
            <a:r>
              <a:rPr lang="el-GR" sz="2100" dirty="0" smtClean="0"/>
              <a:t> αποτελούσαν τη βάση της διατροφής των αρχαίων Ελλήνων, κατά τη μινωική, τη μυκηναϊκή και την κλασική περίοδο.</a:t>
            </a:r>
          </a:p>
          <a:p>
            <a:r>
              <a:rPr lang="el-GR" sz="2100" dirty="0" smtClean="0"/>
              <a:t>Κύρια προϊόντα ήταν το σκληρό σιτάρι (πύρος), η όλυρα (ζειά ή ζέα) και το κριθάρι (κριθαί).</a:t>
            </a:r>
          </a:p>
          <a:p>
            <a:r>
              <a:rPr lang="el-GR" sz="2100" dirty="0" smtClean="0"/>
              <a:t>Το </a:t>
            </a:r>
            <a:r>
              <a:rPr lang="el-GR" sz="2100" b="1" dirty="0" smtClean="0"/>
              <a:t>σιτάρι</a:t>
            </a:r>
            <a:r>
              <a:rPr lang="el-GR" sz="2100" dirty="0" smtClean="0"/>
              <a:t> μουσκευόταν προκειμένου να γίνει μαλακό και κατόπιν επεξεργαζόταν με δύο πιθανούς τρόπους: πρώτη περίπτωση ήταν το άλεσμά του προκειμένου να γίνει χυλός, ώστε να αποτελέσει συστατικό του λαπά. Η άλλη περίπτωση ήταν να μετατραπεί σε αλεύρι (ἀλείατα)</a:t>
            </a:r>
            <a:br>
              <a:rPr lang="el-GR" sz="2100" dirty="0" smtClean="0"/>
            </a:br>
            <a:r>
              <a:rPr lang="el-GR" sz="2100" dirty="0" smtClean="0"/>
              <a:t>από το οποίο  προέκυπτε το </a:t>
            </a:r>
            <a:br>
              <a:rPr lang="el-GR" sz="2100" dirty="0" smtClean="0"/>
            </a:br>
            <a:r>
              <a:rPr lang="el-GR" sz="2100" dirty="0" smtClean="0"/>
              <a:t>ψωμί  (ἄρτος) ή διάφορες πίττες,  </a:t>
            </a:r>
            <a:br>
              <a:rPr lang="el-GR" sz="2100" dirty="0" smtClean="0"/>
            </a:br>
            <a:r>
              <a:rPr lang="el-GR" sz="2100" dirty="0" smtClean="0"/>
              <a:t>σκέτες ή γεμιστές με τυρί ή μέλι.</a:t>
            </a:r>
            <a:br>
              <a:rPr lang="el-GR" sz="2100" dirty="0" smtClean="0"/>
            </a:br>
            <a:r>
              <a:rPr lang="el-GR" sz="2100" dirty="0" smtClean="0"/>
              <a:t>Το </a:t>
            </a:r>
            <a:r>
              <a:rPr lang="el-GR" sz="2100" b="1" dirty="0" smtClean="0"/>
              <a:t>κριθάρι </a:t>
            </a:r>
            <a:r>
              <a:rPr lang="el-GR" sz="2100" dirty="0" smtClean="0"/>
              <a:t>ήταν απλούστερο </a:t>
            </a:r>
            <a:br>
              <a:rPr lang="el-GR" sz="2100" dirty="0" smtClean="0"/>
            </a:br>
            <a:r>
              <a:rPr lang="el-GR" sz="2100" dirty="0" smtClean="0"/>
              <a:t>στην παραγωγή, μα αρκετά πιο </a:t>
            </a:r>
            <a:br>
              <a:rPr lang="el-GR" sz="2100" dirty="0" smtClean="0"/>
            </a:br>
            <a:r>
              <a:rPr lang="el-GR" sz="2100" dirty="0" smtClean="0"/>
              <a:t>δύσχρηστο στην παραγωγή </a:t>
            </a:r>
            <a:br>
              <a:rPr lang="el-GR" sz="2100" dirty="0" smtClean="0"/>
            </a:br>
            <a:r>
              <a:rPr lang="el-GR" sz="2100" dirty="0" smtClean="0"/>
              <a:t>ψωμιού. </a:t>
            </a:r>
            <a:r>
              <a:rPr lang="el-GR" sz="2100" b="1" dirty="0" smtClean="0"/>
              <a:t>Το ψωμί</a:t>
            </a:r>
            <a:r>
              <a:rPr lang="el-GR" sz="2100" dirty="0" smtClean="0"/>
              <a:t> που προκύπτει </a:t>
            </a:r>
            <a:br>
              <a:rPr lang="el-GR" sz="2100" dirty="0" smtClean="0"/>
            </a:br>
            <a:r>
              <a:rPr lang="el-GR" sz="2100" dirty="0" smtClean="0"/>
              <a:t>από το κριθάρι είναι θρεπτικό</a:t>
            </a:r>
            <a:br>
              <a:rPr lang="el-GR" sz="2100" dirty="0" smtClean="0"/>
            </a:br>
            <a:r>
              <a:rPr lang="el-GR" sz="2100" dirty="0" smtClean="0"/>
              <a:t>αλλά και βαρύτερο. </a:t>
            </a:r>
            <a:endParaRPr lang="el-GR" sz="21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0"/>
            <a:ext cx="7571184" cy="836712"/>
          </a:xfrm>
        </p:spPr>
        <p:txBody>
          <a:bodyPr>
            <a:noAutofit/>
          </a:bodyPr>
          <a:lstStyle/>
          <a:p>
            <a:r>
              <a:rPr lang="el-GR" sz="3800" b="1" dirty="0" smtClean="0">
                <a:solidFill>
                  <a:schemeClr val="accent1"/>
                </a:solidFill>
              </a:rPr>
              <a:t>Φρούτα-Λαχανικά-Όσπρια</a:t>
            </a:r>
            <a:r>
              <a:rPr lang="el-GR" sz="3800" dirty="0" smtClean="0"/>
              <a:t> </a:t>
            </a:r>
            <a:endParaRPr lang="el-GR" sz="3800" dirty="0"/>
          </a:p>
        </p:txBody>
      </p:sp>
      <p:pic>
        <p:nvPicPr>
          <p:cNvPr id="2050" name="Picture 2" descr="C:\Users\user\Downloads\PicMonkey Collageξξ.jpg"/>
          <p:cNvPicPr>
            <a:picLocks noChangeAspect="1" noChangeArrowheads="1"/>
          </p:cNvPicPr>
          <p:nvPr/>
        </p:nvPicPr>
        <p:blipFill>
          <a:blip r:embed="rId2" cstate="print"/>
          <a:srcRect/>
          <a:stretch>
            <a:fillRect/>
          </a:stretch>
        </p:blipFill>
        <p:spPr bwMode="auto">
          <a:xfrm>
            <a:off x="4932040" y="2780928"/>
            <a:ext cx="3960440" cy="3873017"/>
          </a:xfrm>
          <a:prstGeom prst="rect">
            <a:avLst/>
          </a:prstGeom>
          <a:noFill/>
        </p:spPr>
      </p:pic>
      <p:sp>
        <p:nvSpPr>
          <p:cNvPr id="3" name="2 - Θέση περιεχομένου"/>
          <p:cNvSpPr>
            <a:spLocks noGrp="1"/>
          </p:cNvSpPr>
          <p:nvPr>
            <p:ph sz="quarter" idx="1"/>
          </p:nvPr>
        </p:nvSpPr>
        <p:spPr>
          <a:xfrm>
            <a:off x="251520" y="836712"/>
            <a:ext cx="8712968" cy="5832648"/>
          </a:xfrm>
        </p:spPr>
        <p:txBody>
          <a:bodyPr>
            <a:normAutofit fontScale="92500" lnSpcReduction="10000"/>
          </a:bodyPr>
          <a:lstStyle/>
          <a:p>
            <a:r>
              <a:rPr lang="el-GR" sz="2300" dirty="0" smtClean="0"/>
              <a:t>Τα δημητριακά σερβίρονταν συνήθως με ένα συνοδευτικό γνωστό με τη γενική ονομασία ὄψον. Αρχικά η ονομασία αναφερόταν σε ό,τι μαγειρευόταν στη φωτιά, και, κατ' επέκταση, σε ο,τιδήποτε συνόδευε το ψωμί. Από την κλασική εποχή και μετά, πρόκειται για ψάρι και </a:t>
            </a:r>
            <a:r>
              <a:rPr lang="el-GR" sz="2300" b="1" dirty="0" smtClean="0"/>
              <a:t>λαχανικά.</a:t>
            </a:r>
          </a:p>
          <a:p>
            <a:r>
              <a:rPr lang="el-GR" sz="2300" dirty="0" smtClean="0"/>
              <a:t>Ειδικά οι λαϊκές τάξεις κατανάλωναν πολύ και</a:t>
            </a:r>
            <a:r>
              <a:rPr lang="el-GR" sz="2300" b="1" dirty="0" smtClean="0"/>
              <a:t> όσπρια</a:t>
            </a:r>
            <a:r>
              <a:rPr lang="el-GR" sz="2300" dirty="0" smtClean="0"/>
              <a:t>. Προτιμούσαν τους φασίολους, τις φακές, τα ρεβίθια, </a:t>
            </a:r>
            <a:br>
              <a:rPr lang="el-GR" sz="2300" dirty="0" smtClean="0"/>
            </a:br>
            <a:r>
              <a:rPr lang="el-GR" sz="2300" dirty="0" smtClean="0"/>
              <a:t>τα κουκιά (κύαμοι) και τους</a:t>
            </a:r>
            <a:br>
              <a:rPr lang="el-GR" sz="2300" dirty="0" smtClean="0"/>
            </a:br>
            <a:r>
              <a:rPr lang="el-GR" sz="2300" dirty="0" smtClean="0"/>
              <a:t> θέρμους (λούπινα).</a:t>
            </a:r>
          </a:p>
          <a:p>
            <a:r>
              <a:rPr lang="el-GR" sz="2300" dirty="0" smtClean="0"/>
              <a:t>Τα </a:t>
            </a:r>
            <a:r>
              <a:rPr lang="el-GR" sz="2300" b="1" dirty="0" smtClean="0"/>
              <a:t>φρούτα,</a:t>
            </a:r>
            <a:r>
              <a:rPr lang="el-GR" sz="2300" dirty="0" smtClean="0"/>
              <a:t> φρέσκα ή ξηρά,</a:t>
            </a:r>
            <a:br>
              <a:rPr lang="el-GR" sz="2300" dirty="0" smtClean="0"/>
            </a:br>
            <a:r>
              <a:rPr lang="el-GR" sz="2300" dirty="0" smtClean="0"/>
              <a:t>τρώγονταν ως επιδόρπιο. Πρόκειται</a:t>
            </a:r>
            <a:br>
              <a:rPr lang="el-GR" sz="2300" dirty="0" smtClean="0"/>
            </a:br>
            <a:r>
              <a:rPr lang="el-GR" sz="2300" dirty="0" smtClean="0"/>
              <a:t>κυρίως για σύκα, σταφίδες, </a:t>
            </a:r>
            <a:br>
              <a:rPr lang="el-GR" sz="2300" dirty="0" smtClean="0"/>
            </a:br>
            <a:r>
              <a:rPr lang="el-GR" sz="2300" dirty="0" smtClean="0"/>
              <a:t>καρύδια και φουντούκια. Τα ξηρά </a:t>
            </a:r>
            <a:br>
              <a:rPr lang="el-GR" sz="2300" dirty="0" smtClean="0"/>
            </a:br>
            <a:r>
              <a:rPr lang="el-GR" sz="2300" dirty="0" smtClean="0"/>
              <a:t>σύκα χρησίμευαν επίσης ως </a:t>
            </a:r>
            <a:br>
              <a:rPr lang="el-GR" sz="2300" dirty="0" smtClean="0"/>
            </a:br>
            <a:r>
              <a:rPr lang="el-GR" sz="2300" dirty="0" smtClean="0"/>
              <a:t>ορεκτικό, πίνοντας παράλληλα </a:t>
            </a:r>
            <a:br>
              <a:rPr lang="el-GR" sz="2300" dirty="0" smtClean="0"/>
            </a:br>
            <a:r>
              <a:rPr lang="el-GR" sz="2300" dirty="0" smtClean="0"/>
              <a:t>κρασί. Στην περίπτωση αυτή,</a:t>
            </a:r>
            <a:br>
              <a:rPr lang="el-GR" sz="2300" dirty="0" smtClean="0"/>
            </a:br>
            <a:r>
              <a:rPr lang="el-GR" sz="2300" dirty="0" smtClean="0"/>
              <a:t>συνοδεύονταν συχνά από ψητά </a:t>
            </a:r>
            <a:br>
              <a:rPr lang="el-GR" sz="2300" dirty="0" smtClean="0"/>
            </a:br>
            <a:r>
              <a:rPr lang="el-GR" sz="2300" dirty="0" smtClean="0"/>
              <a:t>κάστανα, στραγάλια ή ψημένους</a:t>
            </a:r>
            <a:br>
              <a:rPr lang="el-GR" sz="2300" dirty="0" smtClean="0"/>
            </a:br>
            <a:r>
              <a:rPr lang="el-GR" sz="2300" dirty="0" smtClean="0"/>
              <a:t>καρπούς οξιάς.</a:t>
            </a:r>
          </a:p>
          <a:p>
            <a:endParaRPr lang="el-G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0"/>
            <a:ext cx="7787208" cy="868958"/>
          </a:xfrm>
        </p:spPr>
        <p:txBody>
          <a:bodyPr/>
          <a:lstStyle/>
          <a:p>
            <a:r>
              <a:rPr lang="el-GR" b="1" dirty="0" smtClean="0">
                <a:solidFill>
                  <a:schemeClr val="accent1"/>
                </a:solidFill>
              </a:rPr>
              <a:t>Κρέας – Ψάρι </a:t>
            </a:r>
            <a:endParaRPr lang="el-GR" b="1" dirty="0">
              <a:solidFill>
                <a:schemeClr val="accent1"/>
              </a:solidFill>
            </a:endParaRPr>
          </a:p>
        </p:txBody>
      </p:sp>
      <p:pic>
        <p:nvPicPr>
          <p:cNvPr id="3074" name="Picture 2" descr="C:\Users\user\Downloads\PicMonkey Collage.jpg"/>
          <p:cNvPicPr>
            <a:picLocks noChangeAspect="1" noChangeArrowheads="1"/>
          </p:cNvPicPr>
          <p:nvPr/>
        </p:nvPicPr>
        <p:blipFill>
          <a:blip r:embed="rId2" cstate="print"/>
          <a:srcRect/>
          <a:stretch>
            <a:fillRect/>
          </a:stretch>
        </p:blipFill>
        <p:spPr bwMode="auto">
          <a:xfrm>
            <a:off x="4788024" y="2708920"/>
            <a:ext cx="4032448" cy="3930633"/>
          </a:xfrm>
          <a:prstGeom prst="rect">
            <a:avLst/>
          </a:prstGeom>
          <a:noFill/>
        </p:spPr>
      </p:pic>
      <p:sp>
        <p:nvSpPr>
          <p:cNvPr id="3" name="2 - Θέση περιεχομένου"/>
          <p:cNvSpPr>
            <a:spLocks noGrp="1"/>
          </p:cNvSpPr>
          <p:nvPr>
            <p:ph sz="quarter" idx="1"/>
          </p:nvPr>
        </p:nvSpPr>
        <p:spPr>
          <a:xfrm>
            <a:off x="251520" y="836712"/>
            <a:ext cx="8892480" cy="5760640"/>
          </a:xfrm>
        </p:spPr>
        <p:txBody>
          <a:bodyPr>
            <a:normAutofit fontScale="92500"/>
          </a:bodyPr>
          <a:lstStyle/>
          <a:p>
            <a:r>
              <a:rPr lang="el-GR" sz="2200" dirty="0" smtClean="0"/>
              <a:t>Η κατανάλωση ψαριών και</a:t>
            </a:r>
            <a:r>
              <a:rPr lang="el-GR" sz="2200" b="1" dirty="0" smtClean="0"/>
              <a:t> κρεατικών </a:t>
            </a:r>
            <a:r>
              <a:rPr lang="el-GR" sz="2200" dirty="0" smtClean="0"/>
              <a:t>σχετίζεται με την οικονομική επιφάνεια του σπιτικού αλλά και τη γεωγραφική του θέση: οι αγροτικές οικογένειες μέσω του κυνηγιού και της τοποθέτησης μικροπαγίδων είχαν πρόσβαση σε πτηνά και λαγούς, ενώ μπορούσαν να μεγαλώνουν πουλερικά και χήνες στις αυλές τους. Οι ελαφρώς πλουσιότεροι μπορούσαν να διατηρούν κοπάδια με πρόβατα, κατσίκες και γουρούνια.</a:t>
            </a:r>
          </a:p>
          <a:p>
            <a:r>
              <a:rPr lang="el-GR" sz="2200" dirty="0" smtClean="0"/>
              <a:t>Η στάση των Ελλήνων απέναντι στο </a:t>
            </a:r>
            <a:br>
              <a:rPr lang="el-GR" sz="2200" dirty="0" smtClean="0"/>
            </a:br>
            <a:r>
              <a:rPr lang="el-GR" sz="2200" b="1" dirty="0" smtClean="0"/>
              <a:t>ψάρι</a:t>
            </a:r>
            <a:r>
              <a:rPr lang="el-GR" sz="2200" dirty="0" smtClean="0"/>
              <a:t> ποικίλλει ανάλογα με την εποχή. </a:t>
            </a:r>
            <a:br>
              <a:rPr lang="el-GR" sz="2200" dirty="0" smtClean="0"/>
            </a:br>
            <a:r>
              <a:rPr lang="el-GR" sz="2200" dirty="0" smtClean="0"/>
              <a:t>Στο έπος της Ιλιάδας δεν γίνεται </a:t>
            </a:r>
            <a:br>
              <a:rPr lang="el-GR" sz="2200" dirty="0" smtClean="0"/>
            </a:br>
            <a:r>
              <a:rPr lang="el-GR" sz="2200" dirty="0" smtClean="0"/>
              <a:t>κατανάλωση ιχθύων παρά μόνο</a:t>
            </a:r>
            <a:br>
              <a:rPr lang="el-GR" sz="2200" dirty="0" smtClean="0"/>
            </a:br>
            <a:r>
              <a:rPr lang="el-GR" sz="2200" dirty="0" smtClean="0"/>
              <a:t>ψητού κρέατος. Το ψάρι θεωρούνταν </a:t>
            </a:r>
            <a:br>
              <a:rPr lang="el-GR" sz="2200" dirty="0" smtClean="0"/>
            </a:br>
            <a:r>
              <a:rPr lang="el-GR" sz="2200" dirty="0" smtClean="0"/>
              <a:t>φαγητό για φτωχούς. </a:t>
            </a:r>
            <a:br>
              <a:rPr lang="el-GR" sz="2200" dirty="0" smtClean="0"/>
            </a:br>
            <a:r>
              <a:rPr lang="el-GR" sz="2200" dirty="0" smtClean="0"/>
              <a:t>Στην Οδύσσεια αναφέρεται πως οι </a:t>
            </a:r>
            <a:br>
              <a:rPr lang="el-GR" sz="2200" dirty="0" smtClean="0"/>
            </a:br>
            <a:r>
              <a:rPr lang="el-GR" sz="2200" dirty="0" smtClean="0"/>
              <a:t>σύντροφοι του Οδυσσέα κατέφυγαν </a:t>
            </a:r>
            <a:br>
              <a:rPr lang="el-GR" sz="2200" dirty="0" smtClean="0"/>
            </a:br>
            <a:r>
              <a:rPr lang="el-GR" sz="2200" dirty="0" smtClean="0"/>
              <a:t>στο ψάρι, γιατί υπέφεραν από την </a:t>
            </a:r>
            <a:br>
              <a:rPr lang="el-GR" sz="2200" dirty="0" smtClean="0"/>
            </a:br>
            <a:r>
              <a:rPr lang="el-GR" sz="2200" dirty="0" smtClean="0"/>
              <a:t>πείνα. Κατά την κλασική εποχή, </a:t>
            </a:r>
            <a:br>
              <a:rPr lang="el-GR" sz="2200" dirty="0" smtClean="0"/>
            </a:br>
            <a:r>
              <a:rPr lang="el-GR" sz="2200" dirty="0" smtClean="0"/>
              <a:t>το ψάρι μετατρέπεται σε προϊόν</a:t>
            </a:r>
            <a:br>
              <a:rPr lang="el-GR" sz="2200" dirty="0" smtClean="0"/>
            </a:br>
            <a:r>
              <a:rPr lang="el-GR" sz="2200" dirty="0" smtClean="0"/>
              <a:t>πολυτελείας.</a:t>
            </a:r>
            <a:endParaRPr lang="el-GR" sz="2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0"/>
            <a:ext cx="8424936" cy="836712"/>
          </a:xfrm>
        </p:spPr>
        <p:txBody>
          <a:bodyPr>
            <a:normAutofit/>
          </a:bodyPr>
          <a:lstStyle/>
          <a:p>
            <a:r>
              <a:rPr lang="el-GR" sz="3800" b="1" dirty="0" smtClean="0">
                <a:solidFill>
                  <a:schemeClr val="accent1"/>
                </a:solidFill>
              </a:rPr>
              <a:t>Αυγά και γαλακτοκομικά – Αλλά φαγητά</a:t>
            </a:r>
            <a:endParaRPr lang="el-GR" sz="3800" b="1" dirty="0">
              <a:solidFill>
                <a:schemeClr val="accent1"/>
              </a:solidFill>
            </a:endParaRPr>
          </a:p>
        </p:txBody>
      </p:sp>
      <p:pic>
        <p:nvPicPr>
          <p:cNvPr id="4098" name="Picture 2" descr="C:\Users\user\Downloads\eggs--ingredient--dairy-products--meals_3335630.jpg"/>
          <p:cNvPicPr>
            <a:picLocks noChangeAspect="1" noChangeArrowheads="1"/>
          </p:cNvPicPr>
          <p:nvPr/>
        </p:nvPicPr>
        <p:blipFill>
          <a:blip r:embed="rId2" cstate="print"/>
          <a:srcRect/>
          <a:stretch>
            <a:fillRect/>
          </a:stretch>
        </p:blipFill>
        <p:spPr bwMode="auto">
          <a:xfrm>
            <a:off x="4355976" y="3717032"/>
            <a:ext cx="4539095" cy="2880320"/>
          </a:xfrm>
          <a:prstGeom prst="rect">
            <a:avLst/>
          </a:prstGeom>
          <a:noFill/>
        </p:spPr>
      </p:pic>
      <p:sp>
        <p:nvSpPr>
          <p:cNvPr id="3" name="2 - Θέση περιεχομένου"/>
          <p:cNvSpPr>
            <a:spLocks noGrp="1"/>
          </p:cNvSpPr>
          <p:nvPr>
            <p:ph sz="quarter" idx="1"/>
          </p:nvPr>
        </p:nvSpPr>
        <p:spPr>
          <a:xfrm>
            <a:off x="323528" y="836712"/>
            <a:ext cx="8568952" cy="5616624"/>
          </a:xfrm>
        </p:spPr>
        <p:txBody>
          <a:bodyPr>
            <a:normAutofit fontScale="70000" lnSpcReduction="20000"/>
          </a:bodyPr>
          <a:lstStyle/>
          <a:p>
            <a:r>
              <a:rPr lang="el-GR" sz="3000" dirty="0" smtClean="0"/>
              <a:t>Οι Έλληνες ανέτρεφαν πάπιες,  χήνες, ορτύκια και κότες</a:t>
            </a:r>
            <a:br>
              <a:rPr lang="el-GR" sz="3000" dirty="0" smtClean="0"/>
            </a:br>
            <a:r>
              <a:rPr lang="el-GR" sz="3000" dirty="0" smtClean="0"/>
              <a:t> για να εξασφαλίζουν </a:t>
            </a:r>
            <a:r>
              <a:rPr lang="el-GR" sz="3000" b="1" dirty="0" smtClean="0"/>
              <a:t>αυγά.</a:t>
            </a:r>
            <a:r>
              <a:rPr lang="el-GR" sz="3000" dirty="0" smtClean="0"/>
              <a:t> Τα αυγά καταναλώνονταν είτε μελάτα είτε σφικτά ως ορεκτικό ή επιδόρπιο. Επιπλέον τόσο ο κρόκος όσο και το ασπράδι του αυγού αποτελούσαν συστατικά διάφορων συνταγών. Το</a:t>
            </a:r>
            <a:r>
              <a:rPr lang="el-GR" sz="3000" b="1" dirty="0" smtClean="0"/>
              <a:t> γάλα</a:t>
            </a:r>
            <a:r>
              <a:rPr lang="el-GR" sz="3000" dirty="0" smtClean="0"/>
              <a:t> ήταν αρκετά διαδεδομένο, ωστόσο σπάνια χρησιμοποιούταν στη μαγειρική. Το βούτυρο ήταν γνωστό, αλλά χρησιμοποιούταν σπάνια. Η πυριατή  ήταν ένα είδος παχύρρευστου γάλακτος, το οποίο συχνά συγχέεται με το γιαούρτι. Βασικό συστατικό της ελληνικής διατροφής ήταν το τυρί, είτε από γάλα κατσίκας είτε από γάλα προβάτου. Επίσης αποτελούσε συστατικό διάφορων συνταγών, ανάμεσα  στα οποία συναντούμε και το ψάρι. </a:t>
            </a:r>
          </a:p>
          <a:p>
            <a:r>
              <a:rPr lang="el-GR" sz="3000" b="1" dirty="0" smtClean="0"/>
              <a:t>Άλλα εδέσματα </a:t>
            </a:r>
            <a:r>
              <a:rPr lang="el-GR" sz="3000" dirty="0" smtClean="0"/>
              <a:t>των αρχαίων </a:t>
            </a:r>
            <a:br>
              <a:rPr lang="el-GR" sz="3000" dirty="0" smtClean="0"/>
            </a:br>
            <a:r>
              <a:rPr lang="el-GR" sz="3000" dirty="0" smtClean="0"/>
              <a:t>Ελλήνων ήταν γλυκά όπως </a:t>
            </a:r>
            <a:br>
              <a:rPr lang="el-GR" sz="3000" dirty="0" smtClean="0"/>
            </a:br>
            <a:r>
              <a:rPr lang="el-GR" sz="3000" dirty="0" smtClean="0"/>
              <a:t>η «σησαμίς»(παστέλι), </a:t>
            </a:r>
            <a:br>
              <a:rPr lang="el-GR" sz="3000" dirty="0" smtClean="0"/>
            </a:br>
            <a:r>
              <a:rPr lang="el-GR" sz="3000" dirty="0" smtClean="0"/>
              <a:t>οι «πλακούντες», η «άμμιλος» </a:t>
            </a:r>
            <a:br>
              <a:rPr lang="el-GR" sz="3000" dirty="0" smtClean="0"/>
            </a:br>
            <a:r>
              <a:rPr lang="el-GR" sz="3000" dirty="0" smtClean="0"/>
              <a:t>(τούρτα), η «μελιττούτα» </a:t>
            </a:r>
            <a:br>
              <a:rPr lang="el-GR" sz="3000" dirty="0" smtClean="0"/>
            </a:br>
            <a:r>
              <a:rPr lang="el-GR" sz="3000" dirty="0" smtClean="0"/>
              <a:t>(είδος γαλατόπιττας)καθώς </a:t>
            </a:r>
            <a:br>
              <a:rPr lang="el-GR" sz="3000" dirty="0" smtClean="0"/>
            </a:br>
            <a:r>
              <a:rPr lang="el-GR" sz="3000" dirty="0" smtClean="0"/>
              <a:t>και τα «αρτοκρέατα» </a:t>
            </a:r>
            <a:br>
              <a:rPr lang="el-GR" sz="3000" dirty="0" smtClean="0"/>
            </a:br>
            <a:r>
              <a:rPr lang="el-GR" sz="3000" dirty="0" smtClean="0"/>
              <a:t>(κρεατόπιττες), οι «τηγανίτες» </a:t>
            </a:r>
            <a:br>
              <a:rPr lang="el-GR" sz="3000" dirty="0" smtClean="0"/>
            </a:br>
            <a:r>
              <a:rPr lang="el-GR" sz="3000" dirty="0" smtClean="0"/>
              <a:t>ή τα «τήγανα» </a:t>
            </a:r>
            <a:br>
              <a:rPr lang="el-GR" sz="3000" dirty="0" smtClean="0"/>
            </a:br>
            <a:r>
              <a:rPr lang="el-GR" sz="3000" dirty="0" smtClean="0"/>
              <a:t>(τηγανίτες ή λουκουμάδες).</a:t>
            </a:r>
          </a:p>
          <a:p>
            <a:pPr>
              <a:buNone/>
            </a:pPr>
            <a:endParaRPr lang="el-GR" sz="3000" dirty="0" smtClean="0"/>
          </a:p>
          <a:p>
            <a:endParaRPr lang="el-G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0"/>
            <a:ext cx="8075240" cy="850106"/>
          </a:xfrm>
        </p:spPr>
        <p:txBody>
          <a:bodyPr/>
          <a:lstStyle/>
          <a:p>
            <a:r>
              <a:rPr lang="el-GR" b="1" dirty="0" smtClean="0">
                <a:solidFill>
                  <a:schemeClr val="accent1"/>
                </a:solidFill>
              </a:rPr>
              <a:t>Ελαιόλαδο – Κρασί </a:t>
            </a:r>
            <a:endParaRPr lang="el-GR" b="1" dirty="0">
              <a:solidFill>
                <a:schemeClr val="accent1"/>
              </a:solidFill>
            </a:endParaRPr>
          </a:p>
        </p:txBody>
      </p:sp>
      <p:pic>
        <p:nvPicPr>
          <p:cNvPr id="5122" name="Picture 2" descr="C:\Users\user\Downloads\krasi-ladi.jpg"/>
          <p:cNvPicPr>
            <a:picLocks noChangeAspect="1" noChangeArrowheads="1"/>
          </p:cNvPicPr>
          <p:nvPr/>
        </p:nvPicPr>
        <p:blipFill>
          <a:blip r:embed="rId2" cstate="print"/>
          <a:srcRect/>
          <a:stretch>
            <a:fillRect/>
          </a:stretch>
        </p:blipFill>
        <p:spPr bwMode="auto">
          <a:xfrm>
            <a:off x="4831923" y="4077071"/>
            <a:ext cx="4060557" cy="2522605"/>
          </a:xfrm>
          <a:prstGeom prst="rect">
            <a:avLst/>
          </a:prstGeom>
          <a:noFill/>
        </p:spPr>
      </p:pic>
      <p:sp>
        <p:nvSpPr>
          <p:cNvPr id="3" name="2 - Θέση περιεχομένου"/>
          <p:cNvSpPr>
            <a:spLocks noGrp="1"/>
          </p:cNvSpPr>
          <p:nvPr>
            <p:ph sz="quarter" idx="1"/>
          </p:nvPr>
        </p:nvSpPr>
        <p:spPr>
          <a:xfrm>
            <a:off x="179512" y="692696"/>
            <a:ext cx="8964488" cy="5976664"/>
          </a:xfrm>
        </p:spPr>
        <p:txBody>
          <a:bodyPr>
            <a:noAutofit/>
          </a:bodyPr>
          <a:lstStyle/>
          <a:p>
            <a:r>
              <a:rPr lang="el-GR" sz="2000" dirty="0" smtClean="0"/>
              <a:t>Πολλά ευρήματα από ανασκαφές δείχνουν ότι η κατανάλωση του </a:t>
            </a:r>
            <a:r>
              <a:rPr lang="el-GR" sz="2000" b="1" dirty="0" smtClean="0"/>
              <a:t>ελαιόλαδου</a:t>
            </a:r>
            <a:r>
              <a:rPr lang="el-GR" sz="2000" dirty="0" smtClean="0"/>
              <a:t> ήταν ευρύτατα διαδεδομένη στην Αρχαία Ελλάδα. Έτσι έχουν κατά καιρούς βρεθεί άφθονοι ελαιοπυρήνες, δείγμα κατανάλωσης ελιάς και λαδιού, καθώς και πολλοί οπό τους λεγόμενους ψευδόστομους αμφορείς οι οποίοι χρησίμευαν κυρίως για την αποθήκευση λαδιού. Φημισμένο λάδι στην αρχαιότητα προερχόταν από τη Σάμο και την Ικαρία, ενώ η Αττική, σε αντίθεση με άλλα προϊόντα, ήταν όχι μόνο αυτάρκης αλλά και εξαγωγέας ελαιόλαδου και ελιών. </a:t>
            </a:r>
          </a:p>
          <a:p>
            <a:r>
              <a:rPr lang="el-GR" sz="2000" dirty="0" smtClean="0"/>
              <a:t>Κατά την αρχαιότητα υπήρχαν πολλά είδη </a:t>
            </a:r>
            <a:r>
              <a:rPr lang="el-GR" sz="2000" b="1" dirty="0" smtClean="0"/>
              <a:t>κρασιού: </a:t>
            </a:r>
            <a:r>
              <a:rPr lang="el-GR" sz="2000" dirty="0" smtClean="0"/>
              <a:t>λευκό, κόκκινο, ροζέ. Ξακουστοί αμπελώνες υπήρχαν στη Νάξο, τη Θάσο, τη Λέσβο και τη Χίο. Δευτερεύον κρασί παραγόταν από νερό και μούστο, αναμεμειγμένο </a:t>
            </a:r>
            <a:br>
              <a:rPr lang="el-GR" sz="2000" dirty="0" smtClean="0"/>
            </a:br>
            <a:r>
              <a:rPr lang="el-GR" sz="2000" dirty="0" smtClean="0"/>
              <a:t>με κατακάθια, το οποίο και  διατηρούσαν </a:t>
            </a:r>
            <a:br>
              <a:rPr lang="el-GR" sz="2000" dirty="0" smtClean="0"/>
            </a:br>
            <a:r>
              <a:rPr lang="el-GR" sz="2000" dirty="0" smtClean="0"/>
              <a:t>οι χωρικοί για προσωπική τους χρήση. </a:t>
            </a:r>
            <a:br>
              <a:rPr lang="el-GR" sz="2000" dirty="0" smtClean="0"/>
            </a:br>
            <a:r>
              <a:rPr lang="el-GR" sz="2000" dirty="0" smtClean="0"/>
              <a:t>Ορισμένες φορές το κρασί γινόταν </a:t>
            </a:r>
            <a:br>
              <a:rPr lang="el-GR" sz="2000" dirty="0" smtClean="0"/>
            </a:br>
            <a:r>
              <a:rPr lang="el-GR" sz="2000" dirty="0" smtClean="0"/>
              <a:t>γλυκύτερο με μέλι, ενώ μπορούσε να </a:t>
            </a:r>
            <a:br>
              <a:rPr lang="el-GR" sz="2000" dirty="0" smtClean="0"/>
            </a:br>
            <a:r>
              <a:rPr lang="el-GR" sz="2000" dirty="0" smtClean="0"/>
              <a:t>χρησιμοποιηθεί και για φαρμακευτικούς </a:t>
            </a:r>
            <a:br>
              <a:rPr lang="el-GR" sz="2000" dirty="0" smtClean="0"/>
            </a:br>
            <a:r>
              <a:rPr lang="el-GR" sz="2000" dirty="0" smtClean="0"/>
              <a:t>σκοπούς αν ανακατευόταν με θυμάρι, </a:t>
            </a:r>
            <a:br>
              <a:rPr lang="el-GR" sz="2000" dirty="0" smtClean="0"/>
            </a:br>
            <a:r>
              <a:rPr lang="el-GR" sz="2000" dirty="0" smtClean="0"/>
              <a:t>κανέλλα και άλλα βότανα.</a:t>
            </a:r>
          </a:p>
          <a:p>
            <a:endParaRPr lang="el-GR" sz="2300" dirty="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Δικαιοσύνη">
  <a:themeElements>
    <a:clrScheme name="Δικαιοσύνη">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Δικαιοσύνη">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Δικαιοσύνη">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243</TotalTime>
  <Words>661</Words>
  <Application>Microsoft Office PowerPoint</Application>
  <PresentationFormat>On-screen Show (4:3)</PresentationFormat>
  <Paragraphs>51</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Δικαιοσύνη</vt:lpstr>
      <vt:lpstr>PowerPoint Presentation</vt:lpstr>
      <vt:lpstr>Γεύματα </vt:lpstr>
      <vt:lpstr> Συμπόσια – Συσσίτια </vt:lpstr>
      <vt:lpstr>Ενδεικτικά, αναφέρουμε τη Δίαιτα του Παλαιστή</vt:lpstr>
      <vt:lpstr>Δημητριακά και ψωμί</vt:lpstr>
      <vt:lpstr>Φρούτα-Λαχανικά-Όσπρια </vt:lpstr>
      <vt:lpstr>Κρέας – Ψάρι </vt:lpstr>
      <vt:lpstr>Αυγά και γαλακτοκομικά – Αλλά φαγητά</vt:lpstr>
      <vt:lpstr>Ελαιόλαδο – Κρασί </vt:lpstr>
      <vt:lpstr>Διατροφή των αρρώστων - Διατροφή των αθλητών</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ΙΕΚ ΛΑΓΚΑΔΑ  ΤΜΗΜΑ : ΣΤΕΛΕΧΟΣ ΔΙΑΤΡΟΦΟΛΟΓΙΑΣ – ΔΙΑΙΤΟΛΟΓΙΑΣ   ΕΞΑΜΗΝΟ : Α΄  ΜΑΘΗΜΑ : ΕΦΑΡΜΟΓΗ ΣΤΗΝ ΕΙΔΙΚΟΤΗΤΑ  ΘΕΜΑ : ΔΙΑΤΡΟΦΗ  ΣΤΗΝ ΑΡΧΑΙΑ ΕΛΛΑΔΑ  ΟΝΟΜΑ ΣΠΟΥΔΑΣΤΩΝ : ΚΑΡΑΓΙΑΝΝΗ ΖΩΗ - ΗΠΕΙΡΩΤΗ  ΒΑΣΙΛΙΚΗ   ΕΠΙΒΛΕΠΩΝ ΚΑΘΗΓΗΤΕΣ : ΕΥΓΕΝΕΙΑΔΗΣ ΓΙΩΡΓΟΣ - ΔΑΓΚΟΓΛΟΥ ΦΑΙΔΡΑ   ΗΜΕΡΟΜΗΝΙΑ ΚΑΤΑΘΕΣΗΣ : 29 / 1 / 2015 </dc:title>
  <dc:creator>user</dc:creator>
  <cp:lastModifiedBy>Faidra Dagkoglou</cp:lastModifiedBy>
  <cp:revision>26</cp:revision>
  <dcterms:created xsi:type="dcterms:W3CDTF">2015-01-28T09:05:02Z</dcterms:created>
  <dcterms:modified xsi:type="dcterms:W3CDTF">2015-01-29T14:48:57Z</dcterms:modified>
</cp:coreProperties>
</file>