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582" y="8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764704"/>
            <a:ext cx="7772400" cy="866527"/>
          </a:xfrm>
        </p:spPr>
        <p:txBody>
          <a:bodyPr>
            <a:normAutofit fontScale="90000"/>
          </a:bodyPr>
          <a:lstStyle/>
          <a:p>
            <a:r>
              <a:rPr lang="el-GR" sz="1300" b="1" dirty="0" smtClean="0">
                <a:latin typeface="Times New Roman" pitchFamily="18" charset="0"/>
                <a:cs typeface="Times New Roman" pitchFamily="18" charset="0"/>
              </a:rPr>
              <a:t>ΙΕΚ ΛΑΓΚΑΔΑ</a:t>
            </a:r>
            <a:br>
              <a:rPr lang="el-GR" sz="1300" b="1" dirty="0" smtClean="0">
                <a:latin typeface="Times New Roman" pitchFamily="18" charset="0"/>
                <a:cs typeface="Times New Roman" pitchFamily="18" charset="0"/>
              </a:rPr>
            </a:br>
            <a:r>
              <a:rPr lang="el-GR" sz="1300" dirty="0" smtClean="0">
                <a:latin typeface="Times New Roman" pitchFamily="18" charset="0"/>
                <a:cs typeface="Times New Roman" pitchFamily="18" charset="0"/>
              </a:rPr>
              <a:t>ΤΜΗΜΑ: ΣΤΕΛΕΧΟΣ ΔΙΑΤΡΟΦΗΣ ΚΑΙ ΔΙΑΙΤΟΛΟΓΙΑΣ</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l-GR" dirty="0" smtClean="0"/>
              <a:t/>
            </a:r>
            <a:br>
              <a:rPr lang="el-GR" dirty="0" smtClean="0"/>
            </a:br>
            <a:endParaRPr lang="el-GR" dirty="0"/>
          </a:p>
        </p:txBody>
      </p:sp>
      <p:sp>
        <p:nvSpPr>
          <p:cNvPr id="3" name="2 - Υπότιτλος"/>
          <p:cNvSpPr>
            <a:spLocks noGrp="1"/>
          </p:cNvSpPr>
          <p:nvPr>
            <p:ph type="subTitle" idx="1"/>
          </p:nvPr>
        </p:nvSpPr>
        <p:spPr>
          <a:xfrm>
            <a:off x="1371600" y="5733256"/>
            <a:ext cx="6400800" cy="648072"/>
          </a:xfrm>
        </p:spPr>
        <p:txBody>
          <a:bodyPr>
            <a:normAutofit fontScale="40000" lnSpcReduction="20000"/>
          </a:bodyPr>
          <a:lstStyle/>
          <a:p>
            <a:r>
              <a:rPr lang="el-GR" sz="3000" dirty="0" smtClean="0">
                <a:solidFill>
                  <a:schemeClr val="tx1"/>
                </a:solidFill>
                <a:latin typeface="Times New Roman" pitchFamily="18" charset="0"/>
                <a:cs typeface="Times New Roman" pitchFamily="18" charset="0"/>
              </a:rPr>
              <a:t>ΒΑΣΙΛΟΠΟΥΛΟΥ ΕΡΑΣΜΙΑ</a:t>
            </a:r>
          </a:p>
          <a:p>
            <a:r>
              <a:rPr lang="el-GR" sz="3000" dirty="0" smtClean="0">
                <a:solidFill>
                  <a:schemeClr val="tx1"/>
                </a:solidFill>
                <a:latin typeface="Times New Roman" pitchFamily="18" charset="0"/>
                <a:cs typeface="Times New Roman" pitchFamily="18" charset="0"/>
              </a:rPr>
              <a:t>ΚΑΘΗΓΗΤΗΣ: </a:t>
            </a:r>
            <a:r>
              <a:rPr lang="el-GR" sz="3000" dirty="0" smtClean="0">
                <a:solidFill>
                  <a:schemeClr val="tx1"/>
                </a:solidFill>
                <a:latin typeface="Times New Roman" pitchFamily="18" charset="0"/>
                <a:cs typeface="Times New Roman" pitchFamily="18" charset="0"/>
              </a:rPr>
              <a:t>ΕΥΓΕΝΕΙΑΔΗΣ </a:t>
            </a:r>
            <a:r>
              <a:rPr lang="el-GR" sz="3000" dirty="0" smtClean="0">
                <a:solidFill>
                  <a:schemeClr val="tx1"/>
                </a:solidFill>
                <a:latin typeface="Times New Roman" pitchFamily="18" charset="0"/>
                <a:cs typeface="Times New Roman" pitchFamily="18" charset="0"/>
              </a:rPr>
              <a:t>ΓΕΩΡΓΙΟΣ</a:t>
            </a:r>
          </a:p>
          <a:p>
            <a:r>
              <a:rPr lang="el-GR" sz="3000" dirty="0" smtClean="0">
                <a:solidFill>
                  <a:schemeClr val="tx1"/>
                </a:solidFill>
                <a:latin typeface="Times New Roman" pitchFamily="18" charset="0"/>
                <a:cs typeface="Times New Roman" pitchFamily="18" charset="0"/>
              </a:rPr>
              <a:t>6 ΙΑΝΟΥΑΡΙΟΥ 2015</a:t>
            </a:r>
          </a:p>
          <a:p>
            <a:endParaRPr lang="el-GR" dirty="0"/>
          </a:p>
        </p:txBody>
      </p:sp>
      <p:pic>
        <p:nvPicPr>
          <p:cNvPr id="4" name="3 - Εικόνα" descr="324.jpg"/>
          <p:cNvPicPr>
            <a:picLocks noChangeAspect="1"/>
          </p:cNvPicPr>
          <p:nvPr/>
        </p:nvPicPr>
        <p:blipFill>
          <a:blip r:embed="rId2" cstate="print"/>
          <a:stretch>
            <a:fillRect/>
          </a:stretch>
        </p:blipFill>
        <p:spPr>
          <a:xfrm>
            <a:off x="3059832" y="1800200"/>
            <a:ext cx="2996857" cy="3717032"/>
          </a:xfrm>
          <a:prstGeom prst="rect">
            <a:avLst/>
          </a:prstGeom>
        </p:spPr>
      </p:pic>
      <p:sp>
        <p:nvSpPr>
          <p:cNvPr id="1026" name="WordArt 2" descr="Ψάθα"/>
          <p:cNvSpPr>
            <a:spLocks noChangeArrowheads="1" noChangeShapeType="1" noTextEdit="1"/>
          </p:cNvSpPr>
          <p:nvPr/>
        </p:nvSpPr>
        <p:spPr bwMode="auto">
          <a:xfrm>
            <a:off x="3779912" y="980728"/>
            <a:ext cx="1440160" cy="504056"/>
          </a:xfrm>
          <a:prstGeom prst="rect">
            <a:avLst/>
          </a:prstGeom>
        </p:spPr>
        <p:txBody>
          <a:bodyPr wrap="none" fromWordArt="1">
            <a:prstTxWarp prst="textPlain">
              <a:avLst>
                <a:gd name="adj" fmla="val 50000"/>
              </a:avLst>
            </a:prstTxWarp>
          </a:bodyPr>
          <a:lstStyle/>
          <a:p>
            <a:pPr algn="ctr" rtl="0"/>
            <a:r>
              <a:rPr lang="en-US" sz="3600" kern="10" spc="720" dirty="0" smtClean="0">
                <a:ln w="9525">
                  <a:solidFill>
                    <a:srgbClr val="501D1C"/>
                  </a:solidFill>
                  <a:round/>
                  <a:headEnd/>
                  <a:tailEnd/>
                </a:ln>
                <a:blipFill dpi="0" rotWithShape="0">
                  <a:blip r:embed="rId3"/>
                  <a:srcRect/>
                  <a:tile tx="0" ty="0" sx="100000" sy="100000" flip="none" algn="tl"/>
                </a:blipFill>
                <a:effectLst>
                  <a:outerShdw dist="45791" dir="3378596" algn="ctr" rotWithShape="0">
                    <a:srgbClr val="4D4D4D">
                      <a:alpha val="80000"/>
                    </a:srgbClr>
                  </a:outerShdw>
                </a:effectLst>
                <a:latin typeface="Arial Black"/>
              </a:rPr>
              <a:t>ZEA</a:t>
            </a:r>
            <a:endParaRPr lang="el-GR" sz="3600" kern="10" spc="720" dirty="0">
              <a:ln w="9525">
                <a:solidFill>
                  <a:srgbClr val="501D1C"/>
                </a:solidFill>
                <a:round/>
                <a:headEnd/>
                <a:tailEnd/>
              </a:ln>
              <a:blipFill dpi="0" rotWithShape="0">
                <a:blip r:embed="rId3"/>
                <a:srcRect/>
                <a:tile tx="0" ty="0" sx="100000" sy="100000" flip="none" algn="tl"/>
              </a:blipFill>
              <a:effectLst>
                <a:outerShdw dist="45791" dir="3378596" algn="ctr" rotWithShape="0">
                  <a:srgbClr val="4D4D4D">
                    <a:alpha val="80000"/>
                  </a:srgbClr>
                </a:outerShdw>
              </a:effectLst>
              <a:latin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4.bp.blogspot.com/-HeUVAjEJn0s/UheR5eKfZkI/AAAAAAAAB5s/e8LWGxZ-tec/s1600/spelt+bread+wheat+bread+comparison.jpg"/>
          <p:cNvPicPr>
            <a:picLocks noGrp="1"/>
          </p:cNvPicPr>
          <p:nvPr>
            <p:ph idx="1"/>
          </p:nvPr>
        </p:nvPicPr>
        <p:blipFill>
          <a:blip r:embed="rId2" cstate="print"/>
          <a:srcRect/>
          <a:stretch>
            <a:fillRect/>
          </a:stretch>
        </p:blipFill>
        <p:spPr bwMode="auto">
          <a:xfrm>
            <a:off x="1187624" y="332656"/>
            <a:ext cx="6480720" cy="61926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 </a:t>
            </a:r>
            <a:r>
              <a:rPr lang="el-GR" dirty="0" smtClean="0"/>
              <a:t/>
            </a:r>
            <a:br>
              <a:rPr lang="el-GR" dirty="0" smtClean="0"/>
            </a:br>
            <a:r>
              <a:rPr lang="el-GR" sz="4000" b="1" dirty="0" smtClean="0">
                <a:latin typeface="Times New Roman" pitchFamily="18" charset="0"/>
                <a:cs typeface="Times New Roman" pitchFamily="18" charset="0"/>
              </a:rPr>
              <a:t>Τι είναι η ζέα</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196752"/>
            <a:ext cx="8229600" cy="5184576"/>
          </a:xfrm>
        </p:spPr>
        <p:txBody>
          <a:bodyPr>
            <a:normAutofit fontScale="77500" lnSpcReduction="20000"/>
          </a:bodyPr>
          <a:lstStyle/>
          <a:p>
            <a:pPr algn="ctr">
              <a:buNone/>
            </a:pPr>
            <a:r>
              <a:rPr lang="el-GR" sz="3400" dirty="0" smtClean="0">
                <a:latin typeface="Times New Roman" pitchFamily="18" charset="0"/>
                <a:cs typeface="Times New Roman" pitchFamily="18" charset="0"/>
              </a:rPr>
              <a:t>    Η Ζέα (</a:t>
            </a:r>
            <a:r>
              <a:rPr lang="el-GR" sz="3400" dirty="0" err="1" smtClean="0">
                <a:latin typeface="Times New Roman" pitchFamily="18" charset="0"/>
                <a:cs typeface="Times New Roman" pitchFamily="18" charset="0"/>
              </a:rPr>
              <a:t>Triticum</a:t>
            </a:r>
            <a:r>
              <a:rPr lang="el-GR" sz="3400" dirty="0" smtClean="0">
                <a:latin typeface="Times New Roman" pitchFamily="18" charset="0"/>
                <a:cs typeface="Times New Roman" pitchFamily="18" charset="0"/>
              </a:rPr>
              <a:t> </a:t>
            </a:r>
            <a:r>
              <a:rPr lang="el-GR" sz="3400" dirty="0" err="1" smtClean="0">
                <a:latin typeface="Times New Roman" pitchFamily="18" charset="0"/>
                <a:cs typeface="Times New Roman" pitchFamily="18" charset="0"/>
              </a:rPr>
              <a:t>dicoccum</a:t>
            </a:r>
            <a:r>
              <a:rPr lang="el-GR" sz="3400" dirty="0" smtClean="0">
                <a:latin typeface="Times New Roman" pitchFamily="18" charset="0"/>
                <a:cs typeface="Times New Roman" pitchFamily="18" charset="0"/>
              </a:rPr>
              <a:t>) είναι ένα από τα αρχαιότερα δημητριακά που είναι γνωστά στον άνθρωπο. Αναφέρεται και ως </a:t>
            </a:r>
            <a:r>
              <a:rPr lang="el-GR" sz="3400" dirty="0" err="1" smtClean="0">
                <a:latin typeface="Times New Roman" pitchFamily="18" charset="0"/>
                <a:cs typeface="Times New Roman" pitchFamily="18" charset="0"/>
              </a:rPr>
              <a:t>Ζειά</a:t>
            </a:r>
            <a:r>
              <a:rPr lang="el-GR" sz="3400" dirty="0" smtClean="0">
                <a:latin typeface="Times New Roman" pitchFamily="18" charset="0"/>
                <a:cs typeface="Times New Roman" pitchFamily="18" charset="0"/>
              </a:rPr>
              <a:t> και ορισμένες φορές συγχέεται με το γερμανικό </a:t>
            </a:r>
            <a:r>
              <a:rPr lang="el-GR" sz="3400" dirty="0" err="1" smtClean="0">
                <a:latin typeface="Times New Roman" pitchFamily="18" charset="0"/>
                <a:cs typeface="Times New Roman" pitchFamily="18" charset="0"/>
              </a:rPr>
              <a:t>Dinkel</a:t>
            </a:r>
            <a:r>
              <a:rPr lang="el-GR" sz="3400" dirty="0" smtClean="0">
                <a:latin typeface="Times New Roman" pitchFamily="18" charset="0"/>
                <a:cs typeface="Times New Roman" pitchFamily="18" charset="0"/>
              </a:rPr>
              <a:t> ή τη σίκαλη). Κάποιοι τη μπερδεύουν ακόμα και με το καλαμπόκι, αφού η λέξη ΖΕΑ (</a:t>
            </a:r>
            <a:r>
              <a:rPr lang="el-GR" sz="3400" dirty="0" err="1" smtClean="0">
                <a:latin typeface="Times New Roman" pitchFamily="18" charset="0"/>
                <a:cs typeface="Times New Roman" pitchFamily="18" charset="0"/>
              </a:rPr>
              <a:t>Zea</a:t>
            </a:r>
            <a:r>
              <a:rPr lang="el-GR" sz="3400" dirty="0" smtClean="0">
                <a:latin typeface="Times New Roman" pitchFamily="18" charset="0"/>
                <a:cs typeface="Times New Roman" pitchFamily="18" charset="0"/>
              </a:rPr>
              <a:t> </a:t>
            </a:r>
            <a:r>
              <a:rPr lang="el-GR" sz="3400" dirty="0" err="1" smtClean="0">
                <a:latin typeface="Times New Roman" pitchFamily="18" charset="0"/>
                <a:cs typeface="Times New Roman" pitchFamily="18" charset="0"/>
              </a:rPr>
              <a:t>mais</a:t>
            </a:r>
            <a:r>
              <a:rPr lang="el-GR" sz="3400" dirty="0" smtClean="0">
                <a:latin typeface="Times New Roman" pitchFamily="18" charset="0"/>
                <a:cs typeface="Times New Roman" pitchFamily="18" charset="0"/>
              </a:rPr>
              <a:t>) είναι η επιστημονική ονομασία του αραβόσιτου.</a:t>
            </a:r>
          </a:p>
          <a:p>
            <a:pPr algn="ctr">
              <a:buNone/>
            </a:pPr>
            <a:r>
              <a:rPr lang="el-GR" sz="3400" dirty="0" smtClean="0">
                <a:latin typeface="Times New Roman" pitchFamily="18" charset="0"/>
                <a:cs typeface="Times New Roman" pitchFamily="18" charset="0"/>
              </a:rPr>
              <a:t> Το δίκοκκο σιτάρι  με μέτρια </a:t>
            </a:r>
            <a:r>
              <a:rPr lang="el-GR" sz="3400" dirty="0" err="1" smtClean="0">
                <a:latin typeface="Times New Roman" pitchFamily="18" charset="0"/>
                <a:cs typeface="Times New Roman" pitchFamily="18" charset="0"/>
              </a:rPr>
              <a:t>αρτοποιητική</a:t>
            </a:r>
            <a:r>
              <a:rPr lang="el-GR" sz="3400" dirty="0" smtClean="0">
                <a:latin typeface="Times New Roman" pitchFamily="18" charset="0"/>
                <a:cs typeface="Times New Roman" pitchFamily="18" charset="0"/>
              </a:rPr>
              <a:t> ικανότητα μπορούν να χρησιμοποιηθούν για την παραγωγή ψωμιών με χαμηλό όγκο, καθώς επίσης και στην παρασκευή ζυμαρικών,  </a:t>
            </a:r>
            <a:r>
              <a:rPr lang="el-GR" sz="3400" dirty="0" err="1" smtClean="0">
                <a:latin typeface="Times New Roman" pitchFamily="18" charset="0"/>
                <a:cs typeface="Times New Roman" pitchFamily="18" charset="0"/>
              </a:rPr>
              <a:t>αρτοποιημάτων</a:t>
            </a:r>
            <a:r>
              <a:rPr lang="el-GR" sz="3400" dirty="0" smtClean="0">
                <a:latin typeface="Times New Roman" pitchFamily="18" charset="0"/>
                <a:cs typeface="Times New Roman" pitchFamily="18" charset="0"/>
              </a:rPr>
              <a:t>, γλυκών, ποτών.</a:t>
            </a:r>
          </a:p>
          <a:p>
            <a:pPr algn="ctr">
              <a:buNone/>
            </a:pPr>
            <a:r>
              <a:rPr lang="el-GR" sz="3400" dirty="0" smtClean="0">
                <a:latin typeface="Times New Roman" pitchFamily="18" charset="0"/>
                <a:cs typeface="Times New Roman" pitchFamily="18" charset="0"/>
              </a:rPr>
              <a:t>Στη Βαυαρία χρησιμοποιείται επίσης για την παραγωγή μίας πολύ γνωστής μπίρας. Πέρα των άλλων, το δίκοκκο σιτάρι έχει πολύ καλή γεύση και άρωμα.</a:t>
            </a:r>
          </a:p>
          <a:p>
            <a:pPr algn="ctr">
              <a:buNone/>
            </a:pPr>
            <a:r>
              <a:rPr lang="el-GR" sz="1200" dirty="0" smtClean="0"/>
              <a:t/>
            </a:r>
            <a:br>
              <a:rPr lang="el-GR" sz="1200" dirty="0" smtClean="0"/>
            </a:br>
            <a:r>
              <a:rPr lang="el-GR" sz="1200" dirty="0" smtClean="0"/>
              <a:t/>
            </a:r>
            <a:br>
              <a:rPr lang="el-GR" sz="1200"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8229600" cy="6858000"/>
          </a:xfrm>
        </p:spPr>
        <p:txBody>
          <a:bodyPr>
            <a:normAutofit fontScale="90000"/>
          </a:bodyPr>
          <a:lstStyle/>
          <a:p>
            <a:pPr algn="l"/>
            <a:r>
              <a:rPr lang="el-GR" sz="2900" b="1" dirty="0" smtClean="0">
                <a:latin typeface="Times New Roman" pitchFamily="18" charset="0"/>
                <a:cs typeface="Times New Roman" pitchFamily="18" charset="0"/>
              </a:rPr>
              <a:t/>
            </a:r>
            <a:br>
              <a:rPr lang="el-GR" sz="29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
            </a:r>
            <a:br>
              <a:rPr lang="el-GR" sz="29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
            </a:r>
            <a:br>
              <a:rPr lang="el-GR" sz="29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
            </a:r>
            <a:br>
              <a:rPr lang="el-GR" sz="29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
            </a:r>
            <a:br>
              <a:rPr lang="el-GR" sz="2900" b="1" dirty="0" smtClean="0">
                <a:latin typeface="Times New Roman" pitchFamily="18" charset="0"/>
                <a:cs typeface="Times New Roman" pitchFamily="18" charset="0"/>
              </a:rPr>
            </a:br>
            <a:r>
              <a:rPr lang="el-GR" sz="2900" b="1" dirty="0" smtClean="0">
                <a:latin typeface="Times New Roman" pitchFamily="18" charset="0"/>
                <a:cs typeface="Times New Roman" pitchFamily="18" charset="0"/>
              </a:rPr>
              <a:t>Ιστορία</a:t>
            </a: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sz="2900" dirty="0" smtClean="0">
                <a:latin typeface="Times New Roman" pitchFamily="18" charset="0"/>
                <a:cs typeface="Times New Roman" pitchFamily="18" charset="0"/>
              </a:rPr>
              <a:t> Η </a:t>
            </a:r>
            <a:r>
              <a:rPr lang="el-GR" sz="2900" dirty="0" err="1" smtClean="0">
                <a:latin typeface="Times New Roman" pitchFamily="18" charset="0"/>
                <a:cs typeface="Times New Roman" pitchFamily="18" charset="0"/>
              </a:rPr>
              <a:t>ζειά</a:t>
            </a:r>
            <a:r>
              <a:rPr lang="el-GR" sz="2900" dirty="0" smtClean="0">
                <a:latin typeface="Times New Roman" pitchFamily="18" charset="0"/>
                <a:cs typeface="Times New Roman" pitchFamily="18" charset="0"/>
              </a:rPr>
              <a:t> είναι λέξη αρχαιότατη. Στα περισσότερα από τα αρχαία ελληνικά κείμενα αναφέρεται στον πληθυντικό αριθμό, «</a:t>
            </a:r>
            <a:r>
              <a:rPr lang="el-GR" sz="2900" dirty="0" err="1" smtClean="0">
                <a:latin typeface="Times New Roman" pitchFamily="18" charset="0"/>
                <a:cs typeface="Times New Roman" pitchFamily="18" charset="0"/>
              </a:rPr>
              <a:t>ζειαί</a:t>
            </a:r>
            <a:r>
              <a:rPr lang="el-GR" sz="2900" dirty="0" smtClean="0">
                <a:latin typeface="Times New Roman" pitchFamily="18" charset="0"/>
                <a:cs typeface="Times New Roman" pitchFamily="18" charset="0"/>
              </a:rPr>
              <a:t>». Στα ξενόγλωσσα κείμενα συναντάται ως </a:t>
            </a:r>
            <a:r>
              <a:rPr lang="el-GR" sz="2900" dirty="0" err="1" smtClean="0">
                <a:latin typeface="Times New Roman" pitchFamily="18" charset="0"/>
                <a:cs typeface="Times New Roman" pitchFamily="18" charset="0"/>
              </a:rPr>
              <a:t>zea</a:t>
            </a:r>
            <a:r>
              <a:rPr lang="el-GR" sz="2900" dirty="0" smtClean="0">
                <a:latin typeface="Times New Roman" pitchFamily="18" charset="0"/>
                <a:cs typeface="Times New Roman" pitchFamily="18" charset="0"/>
              </a:rPr>
              <a:t>.</a:t>
            </a:r>
            <a:br>
              <a:rPr lang="el-GR" sz="2900" dirty="0" smtClean="0">
                <a:latin typeface="Times New Roman" pitchFamily="18" charset="0"/>
                <a:cs typeface="Times New Roman" pitchFamily="18" charset="0"/>
              </a:rPr>
            </a:br>
            <a:r>
              <a:rPr lang="el-GR" sz="2900" dirty="0" smtClean="0">
                <a:latin typeface="Times New Roman" pitchFamily="18" charset="0"/>
                <a:cs typeface="Times New Roman" pitchFamily="18" charset="0"/>
              </a:rPr>
              <a:t> Το πρώτο χρονολογικά ιστορικό κείμενο που εμφανίστηκε η </a:t>
            </a:r>
            <a:r>
              <a:rPr lang="el-GR" sz="2900" dirty="0" err="1" smtClean="0">
                <a:latin typeface="Times New Roman" pitchFamily="18" charset="0"/>
                <a:cs typeface="Times New Roman" pitchFamily="18" charset="0"/>
              </a:rPr>
              <a:t>ζειά</a:t>
            </a:r>
            <a:r>
              <a:rPr lang="el-GR" sz="2900" dirty="0" smtClean="0">
                <a:latin typeface="Times New Roman" pitchFamily="18" charset="0"/>
                <a:cs typeface="Times New Roman" pitchFamily="18" charset="0"/>
              </a:rPr>
              <a:t>, ήταν η Οδύσσεια, όπου ο Όμηρος την ανακατεύει με άσπρο κριθάρι και τη χρησιμοποιεί ως τροφή των αλόγων (</a:t>
            </a:r>
            <a:r>
              <a:rPr lang="el-GR" sz="2900" dirty="0" err="1" smtClean="0">
                <a:latin typeface="Times New Roman" pitchFamily="18" charset="0"/>
                <a:cs typeface="Times New Roman" pitchFamily="18" charset="0"/>
              </a:rPr>
              <a:t>ραψ</a:t>
            </a:r>
            <a:r>
              <a:rPr lang="el-GR" sz="2900" dirty="0" smtClean="0">
                <a:latin typeface="Times New Roman" pitchFamily="18" charset="0"/>
                <a:cs typeface="Times New Roman" pitchFamily="18" charset="0"/>
              </a:rPr>
              <a:t>. Δ, στ. 41, «</a:t>
            </a:r>
            <a:r>
              <a:rPr lang="el-GR" sz="2900" dirty="0" err="1" smtClean="0">
                <a:latin typeface="Times New Roman" pitchFamily="18" charset="0"/>
                <a:cs typeface="Times New Roman" pitchFamily="18" charset="0"/>
              </a:rPr>
              <a:t>πὰρ</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δ᾿</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ἔβαλον</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ζειάς</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ἀνὰ</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δὲ</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κρῖ</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λευκὸν</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ἔμιξαν</a:t>
            </a:r>
            <a:r>
              <a:rPr lang="el-GR" sz="2900" dirty="0" smtClean="0">
                <a:latin typeface="Times New Roman" pitchFamily="18" charset="0"/>
                <a:cs typeface="Times New Roman" pitchFamily="18" charset="0"/>
              </a:rPr>
              <a:t>»), ενώ σε άλλο στίχο φυτρώνει μαζί με το σιτάρι και το άσπρο κριθάρι στον κάμπο της Λακωνίας (</a:t>
            </a:r>
            <a:r>
              <a:rPr lang="el-GR" sz="2900" dirty="0" err="1" smtClean="0">
                <a:latin typeface="Times New Roman" pitchFamily="18" charset="0"/>
                <a:cs typeface="Times New Roman" pitchFamily="18" charset="0"/>
              </a:rPr>
              <a:t>ραψ</a:t>
            </a:r>
            <a:r>
              <a:rPr lang="el-GR" sz="2900" dirty="0" smtClean="0">
                <a:latin typeface="Times New Roman" pitchFamily="18" charset="0"/>
                <a:cs typeface="Times New Roman" pitchFamily="18" charset="0"/>
              </a:rPr>
              <a:t>. Δ, στ. 604, «</a:t>
            </a:r>
            <a:r>
              <a:rPr lang="el-GR" sz="2900" dirty="0" err="1" smtClean="0">
                <a:latin typeface="Times New Roman" pitchFamily="18" charset="0"/>
                <a:cs typeface="Times New Roman" pitchFamily="18" charset="0"/>
              </a:rPr>
              <a:t>πυροί</a:t>
            </a:r>
            <a:r>
              <a:rPr lang="el-GR" sz="2900" dirty="0" smtClean="0">
                <a:latin typeface="Times New Roman" pitchFamily="18" charset="0"/>
                <a:cs typeface="Times New Roman" pitchFamily="18" charset="0"/>
              </a:rPr>
              <a:t> τε </a:t>
            </a:r>
            <a:r>
              <a:rPr lang="el-GR" sz="2900" dirty="0" err="1" smtClean="0">
                <a:latin typeface="Times New Roman" pitchFamily="18" charset="0"/>
                <a:cs typeface="Times New Roman" pitchFamily="18" charset="0"/>
              </a:rPr>
              <a:t>ζειαί</a:t>
            </a:r>
            <a:r>
              <a:rPr lang="el-GR" sz="2900" dirty="0" smtClean="0">
                <a:latin typeface="Times New Roman" pitchFamily="18" charset="0"/>
                <a:cs typeface="Times New Roman" pitchFamily="18" charset="0"/>
              </a:rPr>
              <a:t> τε </a:t>
            </a:r>
            <a:r>
              <a:rPr lang="el-GR" sz="2900" dirty="0" err="1" smtClean="0">
                <a:latin typeface="Times New Roman" pitchFamily="18" charset="0"/>
                <a:cs typeface="Times New Roman" pitchFamily="18" charset="0"/>
              </a:rPr>
              <a:t>ἰδ᾿</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εὐρυφυὲς</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κρῖ</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λευκόν</a:t>
            </a:r>
            <a:r>
              <a:rPr lang="el-GR" sz="2900" dirty="0" smtClean="0">
                <a:latin typeface="Times New Roman" pitchFamily="18" charset="0"/>
                <a:cs typeface="Times New Roman" pitchFamily="18" charset="0"/>
              </a:rPr>
              <a:t>»). </a:t>
            </a:r>
            <a:br>
              <a:rPr lang="el-GR" sz="2900" dirty="0" smtClean="0">
                <a:latin typeface="Times New Roman" pitchFamily="18" charset="0"/>
                <a:cs typeface="Times New Roman" pitchFamily="18" charset="0"/>
              </a:rPr>
            </a:br>
            <a:r>
              <a:rPr lang="el-GR" sz="2900" dirty="0" smtClean="0">
                <a:latin typeface="Times New Roman" pitchFamily="18" charset="0"/>
                <a:cs typeface="Times New Roman" pitchFamily="18" charset="0"/>
              </a:rPr>
              <a:t>Από το 2ο αι. </a:t>
            </a:r>
            <a:r>
              <a:rPr lang="el-GR" sz="2900" dirty="0" err="1" smtClean="0">
                <a:latin typeface="Times New Roman" pitchFamily="18" charset="0"/>
                <a:cs typeface="Times New Roman" pitchFamily="18" charset="0"/>
              </a:rPr>
              <a:t>μ.Χ</a:t>
            </a:r>
            <a:r>
              <a:rPr lang="el-GR" sz="2900" dirty="0" smtClean="0">
                <a:latin typeface="Times New Roman" pitchFamily="18" charset="0"/>
                <a:cs typeface="Times New Roman" pitchFamily="18" charset="0"/>
              </a:rPr>
              <a:t>., σύμφωνα με τον Γαληνό, παρατηρείται σύγχυση γύρω από την ταυτότητά της, κάτι που διαπιστώνεται από αναφορές σε διάφορους συγγραφείς από την αρχαιότητα ως πρόσφατα. </a:t>
            </a:r>
            <a:r>
              <a:rPr lang="el-GR" sz="2800" dirty="0" smtClean="0"/>
              <a:t/>
            </a:r>
            <a:br>
              <a:rPr lang="el-GR" sz="2800" dirty="0" smtClean="0"/>
            </a:b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sz="2900" dirty="0" smtClean="0">
                <a:latin typeface="Times New Roman" pitchFamily="18" charset="0"/>
                <a:cs typeface="Times New Roman" pitchFamily="18" charset="0"/>
              </a:rPr>
              <a:t/>
            </a:r>
            <a:br>
              <a:rPr lang="el-GR" sz="2900" dirty="0" smtClean="0">
                <a:latin typeface="Times New Roman" pitchFamily="18" charset="0"/>
                <a:cs typeface="Times New Roman" pitchFamily="18" charset="0"/>
              </a:rPr>
            </a:b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http://gardenforum.gr/album/photos/antilogos/BKZ/BKZ_10.jpg"/>
          <p:cNvPicPr>
            <a:picLocks noGrp="1"/>
          </p:cNvPicPr>
          <p:nvPr>
            <p:ph idx="1"/>
          </p:nvPr>
        </p:nvPicPr>
        <p:blipFill>
          <a:blip r:embed="rId2" cstate="print"/>
          <a:srcRect/>
          <a:stretch>
            <a:fillRect/>
          </a:stretch>
        </p:blipFill>
        <p:spPr bwMode="auto">
          <a:xfrm>
            <a:off x="611560" y="1556792"/>
            <a:ext cx="7848872" cy="48245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10146"/>
          </a:xfrm>
        </p:spPr>
        <p:txBody>
          <a:bodyPr>
            <a:normAutofit/>
          </a:bodyPr>
          <a:lstStyle/>
          <a:p>
            <a:r>
              <a:rPr lang="el-GR" sz="2800" b="1" dirty="0" smtClean="0">
                <a:latin typeface="Times New Roman" pitchFamily="18" charset="0"/>
                <a:cs typeface="Times New Roman" pitchFamily="18" charset="0"/>
              </a:rPr>
              <a:t>Ευεργετικές ιδιότητες για τον οργανισμό</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836712"/>
            <a:ext cx="8229600" cy="5616624"/>
          </a:xfrm>
        </p:spPr>
        <p:txBody>
          <a:bodyPr>
            <a:normAutofit fontScale="85000" lnSpcReduction="10000"/>
          </a:bodyPr>
          <a:lstStyle/>
          <a:p>
            <a:pPr algn="ctr">
              <a:buNone/>
            </a:pPr>
            <a:r>
              <a:rPr lang="el-GR" sz="3100" dirty="0" smtClean="0">
                <a:latin typeface="Times New Roman" pitchFamily="18" charset="0"/>
                <a:cs typeface="Times New Roman" pitchFamily="18" charset="0"/>
              </a:rPr>
              <a:t>Το είδος αυτό του σίτου δεν έχει </a:t>
            </a:r>
            <a:r>
              <a:rPr lang="el-GR" sz="3100" dirty="0" err="1" smtClean="0">
                <a:latin typeface="Times New Roman" pitchFamily="18" charset="0"/>
                <a:cs typeface="Times New Roman" pitchFamily="18" charset="0"/>
              </a:rPr>
              <a:t>αλλεργιογόνες</a:t>
            </a:r>
            <a:r>
              <a:rPr lang="el-GR" sz="3100" dirty="0" smtClean="0">
                <a:latin typeface="Times New Roman" pitchFamily="18" charset="0"/>
                <a:cs typeface="Times New Roman" pitchFamily="18" charset="0"/>
              </a:rPr>
              <a:t> ιδιότητες που έχουν άλλα είδη σίτου, επειδή δεν περιέχει τα γονίδια που προκαλούν αλλεργίες. Αν και περιέχει γλουτένη, αυτή είναι σε μικρή ποσότητα και είναι ελάχιστα αλλεργιογόνος και πολύ εύπεπτη.</a:t>
            </a:r>
          </a:p>
          <a:p>
            <a:pPr algn="ctr">
              <a:buNone/>
            </a:pPr>
            <a:r>
              <a:rPr lang="el-GR" sz="3100" dirty="0" smtClean="0">
                <a:latin typeface="Times New Roman" pitchFamily="18" charset="0"/>
                <a:cs typeface="Times New Roman" pitchFamily="18" charset="0"/>
              </a:rPr>
              <a:t>Η γλουτένη αυτή γίνεται ανεκτή από τα άτομα που έχουν πρόβλημα με την αλλεργία που προκαλείται από τη γλουτένη, επειδή το δίκοκκο σιτάρι περιέχει μία ουσία, τη «ροδανίνη», που αποτελεί έναν παράγοντα ενίσχυσης του ανοσοποιητικού συστήματος.</a:t>
            </a:r>
          </a:p>
          <a:p>
            <a:pPr algn="ctr">
              <a:buNone/>
            </a:pPr>
            <a:r>
              <a:rPr lang="el-GR" sz="3100" dirty="0" smtClean="0">
                <a:latin typeface="Times New Roman" pitchFamily="18" charset="0"/>
                <a:cs typeface="Times New Roman" pitchFamily="18" charset="0"/>
              </a:rPr>
              <a:t>Η ιδιότητα αυτή του δίνει τη δυνατότητα να είναι ένα τρόφιμο που θεωρείται ότι έχει αντικαταθλιπτικά αποτελέσματα. Σημαντική, επίσης, είναι η περιεκτικότητά του σε βιταμίνες, κυρίως της ομάδας Β', και σε σάκχαρα βραδείας διάσπασης.</a:t>
            </a:r>
          </a:p>
          <a:p>
            <a:pPr algn="ctr">
              <a:buNone/>
            </a:pPr>
            <a:endParaRPr lang="el-GR" sz="2400" dirty="0" smtClean="0">
              <a:latin typeface="Times New Roman" pitchFamily="18" charset="0"/>
              <a:cs typeface="Times New Roman" pitchFamily="18" charset="0"/>
            </a:endParaRPr>
          </a:p>
          <a:p>
            <a:pPr algn="ctr">
              <a:buNone/>
            </a:pPr>
            <a:endParaRPr lang="el-GR" sz="2400"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rmAutofit/>
          </a:bodyPr>
          <a:lstStyle/>
          <a:p>
            <a:pPr algn="ctr">
              <a:buNone/>
            </a:pPr>
            <a:r>
              <a:rPr lang="el-GR" sz="2600" dirty="0" smtClean="0">
                <a:latin typeface="Times New Roman" pitchFamily="18" charset="0"/>
                <a:cs typeface="Times New Roman" pitchFamily="18" charset="0"/>
              </a:rPr>
              <a:t>Επίσης, περιέχει προβιταμίνη Α που ενεργεί στην καλή όραση και την πρόληψη της ξηροδερμίας. Ακόμη, περιέχει βιταμίνη Ε, που είναι ένα ισχυρό αντιοξειδωτικό.</a:t>
            </a:r>
          </a:p>
          <a:p>
            <a:pPr algn="ctr">
              <a:buNone/>
            </a:pPr>
            <a:r>
              <a:rPr lang="el-GR" sz="2600" dirty="0" smtClean="0">
                <a:latin typeface="Times New Roman" pitchFamily="18" charset="0"/>
                <a:cs typeface="Times New Roman" pitchFamily="18" charset="0"/>
              </a:rPr>
              <a:t>Λόγω της μεγάλης του περιεκτικότητας σε φυτικές ίνες και σε σύνθετες ουσίες αμινοξέων, με την κατανάλωσή του από τον άνθρωπο μειώνεται η χοληστερίνη στο αίμα.</a:t>
            </a:r>
          </a:p>
          <a:p>
            <a:pPr algn="ctr">
              <a:buNone/>
            </a:pPr>
            <a:r>
              <a:rPr lang="el-GR" sz="2600" dirty="0" smtClean="0">
                <a:latin typeface="Times New Roman" pitchFamily="18" charset="0"/>
                <a:cs typeface="Times New Roman" pitchFamily="18" charset="0"/>
              </a:rPr>
              <a:t>Επίσης, το σιτάρι αυτό ευνοεί την καλή κυκλοφορία του αίματος.</a:t>
            </a:r>
          </a:p>
          <a:p>
            <a:pPr algn="ctr">
              <a:buNone/>
            </a:pPr>
            <a:r>
              <a:rPr lang="el-GR" sz="2600" dirty="0" smtClean="0">
                <a:latin typeface="Times New Roman" pitchFamily="18" charset="0"/>
                <a:cs typeface="Times New Roman" pitchFamily="18" charset="0"/>
              </a:rPr>
              <a:t>Λόγω του ότι ο δείκτης γλυκαιμίας του είναι 40, το σιτηρό αυτό ρυθμίζει τη γλυκαιμία του αίματος και γι' αυτόν τον λόγο συνιστάται στη διατροφή των διαβητικών.</a:t>
            </a:r>
          </a:p>
          <a:p>
            <a:pPr algn="ctr">
              <a:buNone/>
            </a:pPr>
            <a:endParaRPr lang="el-GR" sz="2600" dirty="0" smtClean="0">
              <a:latin typeface="Times New Roman" pitchFamily="18" charset="0"/>
              <a:cs typeface="Times New Roman" pitchFamily="18" charset="0"/>
            </a:endParaRPr>
          </a:p>
          <a:p>
            <a:pPr algn="ctr">
              <a:buNone/>
            </a:pPr>
            <a:endParaRPr lang="el-GR" dirty="0" smtClean="0"/>
          </a:p>
          <a:p>
            <a:pPr algn="ctr">
              <a:buNone/>
            </a:pPr>
            <a:endParaRPr lang="el-GR"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rmAutofit/>
          </a:bodyPr>
          <a:lstStyle/>
          <a:p>
            <a:pPr algn="ctr">
              <a:buNone/>
            </a:pPr>
            <a:r>
              <a:rPr lang="el-GR" sz="2600" dirty="0" smtClean="0">
                <a:latin typeface="Times New Roman" pitchFamily="18" charset="0"/>
                <a:cs typeface="Times New Roman" pitchFamily="18" charset="0"/>
              </a:rPr>
              <a:t>Είναι πολύ πλούσιο σε πρωτεΐνες, που φθάνει στο 13-20%, σε αντίθεση με το κοινό σιτάρι που έχει 11-12%. Οι πρωτεΐνες που περιέχει αποτελούνται από το σύνολο των απαραίτητων αμινοξέων, ενώ το κοινό σιτάρι δεν περιέχει τη </a:t>
            </a:r>
            <a:r>
              <a:rPr lang="el-GR" sz="2600" dirty="0" err="1" smtClean="0">
                <a:latin typeface="Times New Roman" pitchFamily="18" charset="0"/>
                <a:cs typeface="Times New Roman" pitchFamily="18" charset="0"/>
              </a:rPr>
              <a:t>λυσίνη</a:t>
            </a:r>
            <a:r>
              <a:rPr lang="el-GR" sz="2600" dirty="0" smtClean="0">
                <a:latin typeface="Times New Roman" pitchFamily="18" charset="0"/>
                <a:cs typeface="Times New Roman" pitchFamily="18" charset="0"/>
              </a:rPr>
              <a:t>. Η </a:t>
            </a:r>
            <a:r>
              <a:rPr lang="el-GR" sz="2600" dirty="0" err="1" smtClean="0">
                <a:latin typeface="Times New Roman" pitchFamily="18" charset="0"/>
                <a:cs typeface="Times New Roman" pitchFamily="18" charset="0"/>
              </a:rPr>
              <a:t>λυσίνη</a:t>
            </a:r>
            <a:r>
              <a:rPr lang="el-GR" sz="2600" dirty="0" smtClean="0">
                <a:latin typeface="Times New Roman" pitchFamily="18" charset="0"/>
                <a:cs typeface="Times New Roman" pitchFamily="18" charset="0"/>
              </a:rPr>
              <a:t> και τα άλλα απαραίτητα αμινοξέα του (</a:t>
            </a:r>
            <a:r>
              <a:rPr lang="el-GR" sz="2600" dirty="0" err="1" smtClean="0">
                <a:latin typeface="Times New Roman" pitchFamily="18" charset="0"/>
                <a:cs typeface="Times New Roman" pitchFamily="18" charset="0"/>
              </a:rPr>
              <a:t>τρυπτοφάνη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μεθειονίνη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θεονίνη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βαλίνη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λευκίνη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ισολευκίνη</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φαινυλαλανίνη</a:t>
            </a:r>
            <a:r>
              <a:rPr lang="el-GR" sz="2600" dirty="0" smtClean="0">
                <a:latin typeface="Times New Roman" pitchFamily="18" charset="0"/>
                <a:cs typeface="Times New Roman" pitchFamily="18" charset="0"/>
              </a:rPr>
              <a:t>) βρίσκονται κυρίως στα πίτυρα. Η </a:t>
            </a:r>
            <a:r>
              <a:rPr lang="el-GR" sz="2600" dirty="0" err="1" smtClean="0">
                <a:latin typeface="Times New Roman" pitchFamily="18" charset="0"/>
                <a:cs typeface="Times New Roman" pitchFamily="18" charset="0"/>
              </a:rPr>
              <a:t>λυσίνη</a:t>
            </a:r>
            <a:r>
              <a:rPr lang="el-GR" sz="2600" dirty="0" smtClean="0">
                <a:latin typeface="Times New Roman" pitchFamily="18" charset="0"/>
                <a:cs typeface="Times New Roman" pitchFamily="18" charset="0"/>
              </a:rPr>
              <a:t> καθιστά τα ζυμαρικά που παράγονται από την Ζέα ιδιαίτερα εύπεπτα.</a:t>
            </a:r>
          </a:p>
          <a:p>
            <a:pPr algn="ctr">
              <a:buNone/>
            </a:pPr>
            <a:r>
              <a:rPr lang="el-GR" sz="2600" dirty="0" smtClean="0">
                <a:latin typeface="Times New Roman" pitchFamily="18" charset="0"/>
                <a:cs typeface="Times New Roman" pitchFamily="18" charset="0"/>
              </a:rPr>
              <a:t>Το δίκοκκο σιτάρι περιέχει δύο φορές περισσότερα λιπίδια από το κοινό σιτάρι και μάλιστα περιέχει </a:t>
            </a:r>
            <a:r>
              <a:rPr lang="el-GR" sz="2600" dirty="0" err="1" smtClean="0">
                <a:latin typeface="Times New Roman" pitchFamily="18" charset="0"/>
                <a:cs typeface="Times New Roman" pitchFamily="18" charset="0"/>
              </a:rPr>
              <a:t>πολυακόρεστα</a:t>
            </a:r>
            <a:r>
              <a:rPr lang="el-GR" sz="2600" dirty="0" smtClean="0">
                <a:latin typeface="Times New Roman" pitchFamily="18" charset="0"/>
                <a:cs typeface="Times New Roman" pitchFamily="18" charset="0"/>
              </a:rPr>
              <a:t> λιπαρά οξέα που συγκρίνονται με αυτά που περιέχει το ελαιόλαδο.</a:t>
            </a:r>
          </a:p>
          <a:p>
            <a:pPr algn="ctr">
              <a:buNone/>
            </a:pPr>
            <a:endParaRPr lang="el-GR" sz="2800" dirty="0" smtClean="0">
              <a:latin typeface="Times New Roman" pitchFamily="18" charset="0"/>
              <a:cs typeface="Times New Roman" pitchFamily="18" charset="0"/>
            </a:endParaRPr>
          </a:p>
          <a:p>
            <a:pPr>
              <a:buNone/>
            </a:pPr>
            <a:endParaRPr lang="el-GR" dirty="0" smtClean="0"/>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2.bp.blogspot.com/-7kTMgHS9eTM/Uf94gyBaOxI/AAAAAAAAB4E/GEU8bz5oqFw/s1600/zea+-+%CE%91%CE%BD%CF%84%CE%AF%CE%B3%CF%81%CE%B1%CF%86%CE%BF.JPG"/>
          <p:cNvPicPr>
            <a:picLocks noGrp="1"/>
          </p:cNvPicPr>
          <p:nvPr>
            <p:ph idx="1"/>
          </p:nvPr>
        </p:nvPicPr>
        <p:blipFill>
          <a:blip r:embed="rId2" cstate="print"/>
          <a:srcRect/>
          <a:stretch>
            <a:fillRect/>
          </a:stretch>
        </p:blipFill>
        <p:spPr bwMode="auto">
          <a:xfrm>
            <a:off x="539552" y="332656"/>
            <a:ext cx="7920879" cy="633670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476672"/>
            <a:ext cx="8229600" cy="5649491"/>
          </a:xfrm>
        </p:spPr>
        <p:txBody>
          <a:bodyPr>
            <a:normAutofit/>
          </a:bodyPr>
          <a:lstStyle/>
          <a:p>
            <a:pPr>
              <a:buNone/>
            </a:pPr>
            <a:r>
              <a:rPr lang="el-GR" sz="2400" dirty="0" smtClean="0">
                <a:latin typeface="Times New Roman" pitchFamily="18" charset="0"/>
                <a:cs typeface="Times New Roman" pitchFamily="18" charset="0"/>
              </a:rPr>
              <a:t>Στον παρακάτω πίνακα, από  έρευνα που δημοσιεύτηκε το 2007 στο επιστημονικό περιοδικό "</a:t>
            </a:r>
            <a:r>
              <a:rPr lang="el-GR" sz="2400" dirty="0" err="1" smtClean="0">
                <a:latin typeface="Times New Roman" pitchFamily="18" charset="0"/>
                <a:cs typeface="Times New Roman" pitchFamily="18" charset="0"/>
              </a:rPr>
              <a:t>Food</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Chemistry</a:t>
            </a:r>
            <a:r>
              <a:rPr lang="el-GR" sz="2400" dirty="0" smtClean="0">
                <a:latin typeface="Times New Roman" pitchFamily="18" charset="0"/>
                <a:cs typeface="Times New Roman" pitchFamily="18" charset="0"/>
              </a:rPr>
              <a:t>", βλέπουμε τη σύγκριση μεταξύ </a:t>
            </a:r>
            <a:r>
              <a:rPr lang="el-GR" sz="2400" dirty="0" err="1" smtClean="0">
                <a:latin typeface="Times New Roman" pitchFamily="18" charset="0"/>
                <a:cs typeface="Times New Roman" pitchFamily="18" charset="0"/>
              </a:rPr>
              <a:t>μακροθρεπτικών</a:t>
            </a:r>
            <a:r>
              <a:rPr lang="el-GR" sz="2400" dirty="0" smtClean="0">
                <a:latin typeface="Times New Roman" pitchFamily="18" charset="0"/>
                <a:cs typeface="Times New Roman" pitchFamily="18" charset="0"/>
              </a:rPr>
              <a:t> στοιχείων  σιτάλευρου, αλευριού </a:t>
            </a:r>
            <a:r>
              <a:rPr lang="el-GR" sz="2400" dirty="0" err="1" smtClean="0">
                <a:latin typeface="Times New Roman" pitchFamily="18" charset="0"/>
                <a:cs typeface="Times New Roman" pitchFamily="18" charset="0"/>
              </a:rPr>
              <a:t>ζέας</a:t>
            </a:r>
            <a:r>
              <a:rPr lang="el-GR" sz="2400" dirty="0" smtClean="0">
                <a:latin typeface="Times New Roman" pitchFamily="18" charset="0"/>
                <a:cs typeface="Times New Roman" pitchFamily="18" charset="0"/>
              </a:rPr>
              <a:t>, ψωμιού από σιτάλευρο και ψωμιού από αλεύρι </a:t>
            </a:r>
            <a:r>
              <a:rPr lang="el-GR" sz="2400" dirty="0" err="1" smtClean="0">
                <a:latin typeface="Times New Roman" pitchFamily="18" charset="0"/>
                <a:cs typeface="Times New Roman" pitchFamily="18" charset="0"/>
              </a:rPr>
              <a:t>ζέας</a:t>
            </a:r>
            <a:r>
              <a:rPr lang="el-GR" sz="2400" dirty="0" smtClean="0">
                <a:latin typeface="Times New Roman" pitchFamily="18" charset="0"/>
                <a:cs typeface="Times New Roman" pitchFamily="18" charset="0"/>
              </a:rPr>
              <a:t>. Με τους κόκκινους κύκλους έχουν επισημανθεί οι αξιοσημείωτες διαφορές.</a:t>
            </a:r>
          </a:p>
          <a:p>
            <a:pPr>
              <a:buNone/>
            </a:pPr>
            <a:r>
              <a:rPr lang="el-GR" sz="2400" dirty="0" smtClean="0">
                <a:latin typeface="Times New Roman" pitchFamily="18" charset="0"/>
                <a:cs typeface="Times New Roman" pitchFamily="18" charset="0"/>
              </a:rPr>
              <a:t>Από την  ίδια έρευνα, προκύπτει ότι ο  </a:t>
            </a:r>
            <a:r>
              <a:rPr lang="el-GR" sz="2400" dirty="0" err="1" smtClean="0">
                <a:latin typeface="Times New Roman" pitchFamily="18" charset="0"/>
                <a:cs typeface="Times New Roman" pitchFamily="18" charset="0"/>
              </a:rPr>
              <a:t>γλυκαιμικός</a:t>
            </a:r>
            <a:r>
              <a:rPr lang="el-GR" sz="2400" dirty="0" smtClean="0">
                <a:latin typeface="Times New Roman" pitchFamily="18" charset="0"/>
                <a:cs typeface="Times New Roman" pitchFamily="18" charset="0"/>
              </a:rPr>
              <a:t> δείκτης (Γ.Δ.) αλλά και η αίσθηση κορεσμού του ψωμιού από ζέα δε διαφέρει σημαντικά από αυτή του σταρένιου ψωμιού (Γ.Δ&gt; ψωμιού από ζέα:93 ΓΔ σταρένιου :100).</a:t>
            </a:r>
            <a:endParaRPr lang="el-G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469</Words>
  <Application>Microsoft Office PowerPoint</Application>
  <PresentationFormat>Προβολή στην οθόνη (4:3)</PresentationFormat>
  <Paragraphs>27</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ΙΕΚ ΛΑΓΚΑΔΑ ΤΜΗΜΑ: ΣΤΕΛΕΧΟΣ ΔΙΑΤΡΟΦΗΣ ΚΑΙ ΔΙΑΙΤΟΛΟΓΙΑΣ  </vt:lpstr>
      <vt:lpstr>  Τι είναι η ζέα </vt:lpstr>
      <vt:lpstr>     Ιστορία  Η ζειά είναι λέξη αρχαιότατη. Στα περισσότερα από τα αρχαία ελληνικά κείμενα αναφέρεται στον πληθυντικό αριθμό, «ζειαί». Στα ξενόγλωσσα κείμενα συναντάται ως zea.  Το πρώτο χρονολογικά ιστορικό κείμενο που εμφανίστηκε η ζειά, ήταν η Οδύσσεια, όπου ο Όμηρος την ανακατεύει με άσπρο κριθάρι και τη χρησιμοποιεί ως τροφή των αλόγων (ραψ. Δ, στ. 41, «πὰρ δ᾿ ἔβαλον ζειάς, ἀνὰ δὲ κρῖ λευκὸν ἔμιξαν»), ενώ σε άλλο στίχο φυτρώνει μαζί με το σιτάρι και το άσπρο κριθάρι στον κάμπο της Λακωνίας (ραψ. Δ, στ. 604, «πυροί τε ζειαί τε ἰδ᾿ εὐρυφυὲς κρῖ λευκόν»).  Από το 2ο αι. μ.Χ., σύμφωνα με τον Γαληνό, παρατηρείται σύγχυση γύρω από την ταυτότητά της, κάτι που διαπιστώνεται από αναφορές σε διάφορους συγγραφείς από την αρχαιότητα ως πρόσφατα.     </vt:lpstr>
      <vt:lpstr>Διαφάνεια 4</vt:lpstr>
      <vt:lpstr>Ευεργετικές ιδιότητες για τον οργανισμό </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ΙΕΚ ΛΑΓΚΑΔΑ ΤΜΗΜΑ: ΣΤΕΛΕΧΟΣ ΔΙΑΤΡΟΦΗΣ ΚΑΙ ΔΙΑΙΤΟΛΟΓΙΑΣ  </dc:title>
  <dc:creator>user</dc:creator>
  <cp:lastModifiedBy>George Evgeneiadis</cp:lastModifiedBy>
  <cp:revision>11</cp:revision>
  <dcterms:created xsi:type="dcterms:W3CDTF">2015-01-15T11:10:22Z</dcterms:created>
  <dcterms:modified xsi:type="dcterms:W3CDTF">2016-03-08T20:28:04Z</dcterms:modified>
</cp:coreProperties>
</file>