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9DEC-9B10-4E43-B7E5-63EF86767F79}" type="datetimeFigureOut">
              <a:rPr lang="el-GR" smtClean="0"/>
              <a:pPr/>
              <a:t>29/5/2017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2320-C6BD-4C0A-AA74-D0636AD4A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pa.eu/" TargetMode="External"/><Relationship Id="rId7" Type="http://schemas.openxmlformats.org/officeDocument/2006/relationships/hyperlink" Target="http://www.diatrofikoiodigoi.gr/" TargetMode="External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.who.int/en/health-topics/disease-prevention/nutrition/activities/monitoring-and-surveillance/who-european-childhood-obesity-surveillance-initiative-cosi" TargetMode="External"/><Relationship Id="rId5" Type="http://schemas.openxmlformats.org/officeDocument/2006/relationships/hyperlink" Target="http://eyzin.minedu.gov.gr/" TargetMode="External"/><Relationship Id="rId4" Type="http://schemas.openxmlformats.org/officeDocument/2006/relationships/hyperlink" Target="http://www.cdc.gov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547664" y="836712"/>
            <a:ext cx="64780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9600" dirty="0" smtClean="0"/>
              <a:t>ΠΑΙΔΙΚΗ</a:t>
            </a:r>
          </a:p>
          <a:p>
            <a:pPr algn="r"/>
            <a:r>
              <a:rPr lang="el-GR" sz="9600" dirty="0" smtClean="0"/>
              <a:t>ΠΑΧΥΣΑΡΚΙΑ</a:t>
            </a:r>
            <a:endParaRPr lang="el-GR" sz="9600" dirty="0"/>
          </a:p>
        </p:txBody>
      </p:sp>
      <p:sp>
        <p:nvSpPr>
          <p:cNvPr id="3" name="2 - TextBox"/>
          <p:cNvSpPr txBox="1"/>
          <p:nvPr/>
        </p:nvSpPr>
        <p:spPr>
          <a:xfrm>
            <a:off x="1619672" y="4221088"/>
            <a:ext cx="65119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/>
              <a:t>ΙΕΚ  Ελληνικού</a:t>
            </a:r>
          </a:p>
          <a:p>
            <a:r>
              <a:rPr lang="el-GR" sz="2400" b="1" u="sng" dirty="0" smtClean="0"/>
              <a:t>Ειδικότητα</a:t>
            </a:r>
            <a:r>
              <a:rPr lang="en-US" sz="2400" b="1" dirty="0" smtClean="0"/>
              <a:t>: </a:t>
            </a:r>
            <a:r>
              <a:rPr lang="el-GR" sz="2400" dirty="0" smtClean="0"/>
              <a:t>Στέλεχος Διατροφής και </a:t>
            </a:r>
            <a:r>
              <a:rPr lang="el-GR" sz="2400" dirty="0" err="1" smtClean="0"/>
              <a:t>Διαιτολογίας</a:t>
            </a:r>
            <a:endParaRPr lang="el-GR" sz="2400" dirty="0" smtClean="0"/>
          </a:p>
          <a:p>
            <a:r>
              <a:rPr lang="el-GR" sz="2400" b="1" u="sng" dirty="0" smtClean="0"/>
              <a:t>Μάθημα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Πρακτική εφαρμογή στην ειδικότητα</a:t>
            </a:r>
          </a:p>
          <a:p>
            <a:r>
              <a:rPr lang="el-GR" sz="2400" b="1" u="sng" dirty="0" smtClean="0"/>
              <a:t>Επιμέλεια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Ελένη Πώχου</a:t>
            </a:r>
          </a:p>
          <a:p>
            <a:r>
              <a:rPr lang="el-GR" sz="2400" dirty="0" smtClean="0"/>
              <a:t>                     Γλυκερία Τρίγκα</a:t>
            </a:r>
          </a:p>
          <a:p>
            <a:r>
              <a:rPr lang="el-GR" sz="2400" b="1" u="sng" dirty="0" smtClean="0"/>
              <a:t>Εκπαιδευτής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Γιώργος Ευγενειάδης</a:t>
            </a:r>
            <a:endParaRPr lang="el-GR" sz="2400" dirty="0"/>
          </a:p>
        </p:txBody>
      </p:sp>
      <p:pic>
        <p:nvPicPr>
          <p:cNvPr id="7" name="6 - Εικόνα" descr="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60648"/>
            <a:ext cx="2448272" cy="230663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63688" y="260648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ΠΑΓΚΟΣΜΙΑ ΣΤΑΤΙΣΤΙΚΑ ΣΤΟΙΧΕΙΑ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4 - Εικόνα" descr="worl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1031776" cy="53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1619672" y="1196752"/>
            <a:ext cx="7414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2015</a:t>
            </a:r>
            <a:r>
              <a:rPr lang="en-US" sz="2400" dirty="0" smtClean="0"/>
              <a:t>:</a:t>
            </a:r>
            <a:r>
              <a:rPr lang="el-GR" sz="2400" dirty="0" smtClean="0"/>
              <a:t> 42 εκατομμύρια υπέρβαρα παιδιά κάτω των 5 ετών</a:t>
            </a:r>
            <a:endParaRPr lang="el-GR" sz="2400" dirty="0"/>
          </a:p>
        </p:txBody>
      </p:sp>
      <p:pic>
        <p:nvPicPr>
          <p:cNvPr id="7" name="6 - Εικόνα" descr="usa-flag-3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1055562" cy="687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- TextBox"/>
          <p:cNvSpPr txBox="1"/>
          <p:nvPr/>
        </p:nvSpPr>
        <p:spPr>
          <a:xfrm>
            <a:off x="1763688" y="2420888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32 % των παιδιών 2 – 19 ετών είναι υπέρβαρα ή παχύσαρκα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17 % αυτών είναι παχύσαρκα</a:t>
            </a:r>
          </a:p>
          <a:p>
            <a:pPr algn="r"/>
            <a:r>
              <a:rPr lang="en-US" sz="1600" dirty="0" smtClean="0"/>
              <a:t>National Health and Nutrition Examination Survey (2007 – 2008)</a:t>
            </a:r>
            <a:endParaRPr lang="el-GR" sz="1600" dirty="0"/>
          </a:p>
        </p:txBody>
      </p:sp>
      <p:pic>
        <p:nvPicPr>
          <p:cNvPr id="9" name="8 - Εικόνα" descr="Australian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437112"/>
            <a:ext cx="1080307" cy="891948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1763688" y="4509120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25 % των παιδιών 2 – 18 ετών είναι υπέρβαρα ή παχύσαρκα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6 % αυτών είναι παχύσαρκα</a:t>
            </a:r>
          </a:p>
          <a:p>
            <a:pPr algn="r"/>
            <a:r>
              <a:rPr lang="el-GR" sz="1600" dirty="0" smtClean="0"/>
              <a:t>(Σύνολο 41 εθνικών μελετών)</a:t>
            </a:r>
            <a:endParaRPr lang="el-GR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Obesity 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53150"/>
            <a:ext cx="6526028" cy="590485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187624" y="116632"/>
            <a:ext cx="6665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ΠΟΣΟΣΤΟ ΠΑΧΥΣΑΡΚΩΝ ΚΑΙ ΥΠΕΡΒΑΡΩΝ ΠΑΙΔΙΩΝ</a:t>
            </a:r>
          </a:p>
          <a:p>
            <a:pPr algn="ctr"/>
            <a:r>
              <a:rPr lang="el-G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ΗΛΙΚΙΑΣ 5 – 17 ΕΤΩΝ </a:t>
            </a:r>
            <a:r>
              <a:rPr lang="el-G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(2011)</a:t>
            </a:r>
            <a:endParaRPr lang="el-GR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2195736" y="112474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besity rates.png"/>
          <p:cNvPicPr>
            <a:picLocks noChangeAspect="1"/>
          </p:cNvPicPr>
          <p:nvPr/>
        </p:nvPicPr>
        <p:blipFill>
          <a:blip r:embed="rId2" cstate="print"/>
          <a:srcRect t="1449"/>
          <a:stretch>
            <a:fillRect/>
          </a:stretch>
        </p:blipFill>
        <p:spPr>
          <a:xfrm>
            <a:off x="755576" y="0"/>
            <a:ext cx="7813129" cy="6758608"/>
          </a:xfrm>
          <a:prstGeom prst="rect">
            <a:avLst/>
          </a:prstGeom>
        </p:spPr>
      </p:pic>
      <p:sp>
        <p:nvSpPr>
          <p:cNvPr id="3" name="2 - Έλλειψη"/>
          <p:cNvSpPr/>
          <p:nvPr/>
        </p:nvSpPr>
        <p:spPr>
          <a:xfrm>
            <a:off x="4211960" y="5157192"/>
            <a:ext cx="720080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187624" y="188640"/>
            <a:ext cx="708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hildhood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besity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urveillance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nitiative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27584" y="908720"/>
            <a:ext cx="751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Ευρωπαϊκή</a:t>
            </a:r>
            <a:r>
              <a:rPr lang="el-GR" sz="2000" dirty="0" smtClean="0"/>
              <a:t> μελέτη παιδικής παχυσαρκίας με τη συμμετοχή 35 χωρών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1547664" y="1412776"/>
            <a:ext cx="6120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l-GR" sz="2000" dirty="0" smtClean="0"/>
              <a:t> Αυξημένα ποσοστά στις Μεσογειακές χώρες (20 – 40%)</a:t>
            </a:r>
          </a:p>
          <a:p>
            <a:pPr>
              <a:buFontTx/>
              <a:buChar char="-"/>
            </a:pPr>
            <a:r>
              <a:rPr lang="el-GR" sz="2000" dirty="0" smtClean="0"/>
              <a:t> Χαμηλότερα ποσοστά στις Βόρειες χώρες (10 – 20%)</a:t>
            </a:r>
            <a:endParaRPr lang="el-GR" sz="2000" dirty="0"/>
          </a:p>
        </p:txBody>
      </p:sp>
      <p:pic>
        <p:nvPicPr>
          <p:cNvPr id="9" name="8 - Εικόνα" descr="12889_2014_6942_MOESM8_ESM.jpeg"/>
          <p:cNvPicPr>
            <a:picLocks noChangeAspect="1"/>
          </p:cNvPicPr>
          <p:nvPr/>
        </p:nvPicPr>
        <p:blipFill>
          <a:blip r:embed="rId2" cstate="print"/>
          <a:srcRect b="13805"/>
          <a:stretch>
            <a:fillRect/>
          </a:stretch>
        </p:blipFill>
        <p:spPr>
          <a:xfrm>
            <a:off x="395536" y="2204864"/>
            <a:ext cx="8420908" cy="4536504"/>
          </a:xfrm>
          <a:prstGeom prst="rect">
            <a:avLst/>
          </a:prstGeom>
        </p:spPr>
      </p:pic>
      <p:sp>
        <p:nvSpPr>
          <p:cNvPr id="11" name="10 - Έλλειψη"/>
          <p:cNvSpPr/>
          <p:nvPr/>
        </p:nvSpPr>
        <p:spPr>
          <a:xfrm rot="19740652">
            <a:off x="5962912" y="5970085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51520" y="98072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 smtClean="0"/>
              <a:t>Επιπολασμός</a:t>
            </a:r>
            <a:r>
              <a:rPr lang="el-GR" sz="2400" b="1" dirty="0" smtClean="0"/>
              <a:t> Παχυσαρκίας και </a:t>
            </a:r>
            <a:r>
              <a:rPr lang="el-GR" sz="2400" b="1" dirty="0" err="1" smtClean="0"/>
              <a:t>Υπερβαρότητας</a:t>
            </a:r>
            <a:r>
              <a:rPr lang="el-GR" sz="2400" b="1" dirty="0" smtClean="0"/>
              <a:t>  </a:t>
            </a:r>
            <a:endParaRPr lang="en-US" sz="2400" b="1" dirty="0" smtClean="0"/>
          </a:p>
          <a:p>
            <a:pPr algn="ctr"/>
            <a:r>
              <a:rPr lang="el-GR" sz="2400" b="1" dirty="0" smtClean="0"/>
              <a:t>σε παιδιά 11 ετών</a:t>
            </a:r>
            <a:endParaRPr lang="el-GR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5292080" y="908720"/>
            <a:ext cx="34570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Ελλάδα</a:t>
            </a:r>
            <a:r>
              <a:rPr lang="en-US" sz="2400" dirty="0" smtClean="0"/>
              <a:t>:</a:t>
            </a:r>
            <a:r>
              <a:rPr lang="el-GR" sz="2400" dirty="0" smtClean="0"/>
              <a:t> 33 %</a:t>
            </a:r>
          </a:p>
          <a:p>
            <a:r>
              <a:rPr lang="el-GR" sz="2400" b="1" dirty="0" smtClean="0"/>
              <a:t>Πορτογαλία</a:t>
            </a:r>
            <a:r>
              <a:rPr lang="en-US" sz="2400" dirty="0" smtClean="0"/>
              <a:t>:</a:t>
            </a:r>
            <a:r>
              <a:rPr lang="el-GR" sz="2400" dirty="0" smtClean="0"/>
              <a:t> 32 %</a:t>
            </a:r>
          </a:p>
          <a:p>
            <a:r>
              <a:rPr lang="el-GR" sz="2400" b="1" dirty="0" smtClean="0"/>
              <a:t>Ιρλανδία &amp; Ισπανία</a:t>
            </a:r>
            <a:r>
              <a:rPr lang="en-US" sz="2400" dirty="0" smtClean="0"/>
              <a:t>:</a:t>
            </a:r>
            <a:r>
              <a:rPr lang="el-GR" sz="2400" dirty="0" smtClean="0"/>
              <a:t> 30 %</a:t>
            </a:r>
          </a:p>
          <a:p>
            <a:r>
              <a:rPr lang="el-GR" sz="2400" b="1" dirty="0" smtClean="0"/>
              <a:t>Ολλανδία</a:t>
            </a:r>
            <a:r>
              <a:rPr lang="en-US" sz="2400" dirty="0" smtClean="0"/>
              <a:t>:</a:t>
            </a:r>
            <a:r>
              <a:rPr lang="el-GR" sz="2400" dirty="0" smtClean="0"/>
              <a:t> 13 %</a:t>
            </a:r>
          </a:p>
          <a:p>
            <a:r>
              <a:rPr lang="el-GR" sz="2400" b="1" dirty="0" smtClean="0"/>
              <a:t>Ελβετία</a:t>
            </a:r>
            <a:r>
              <a:rPr lang="en-US" sz="2400" dirty="0" smtClean="0"/>
              <a:t>:</a:t>
            </a:r>
            <a:r>
              <a:rPr lang="el-GR" sz="2400" dirty="0" smtClean="0"/>
              <a:t> 11 %</a:t>
            </a:r>
            <a:endParaRPr lang="el-GR" sz="2400" dirty="0"/>
          </a:p>
        </p:txBody>
      </p:sp>
      <p:sp>
        <p:nvSpPr>
          <p:cNvPr id="7" name="6 - Δεξιό βέλος"/>
          <p:cNvSpPr/>
          <p:nvPr/>
        </p:nvSpPr>
        <p:spPr>
          <a:xfrm>
            <a:off x="3419872" y="1052736"/>
            <a:ext cx="1584176" cy="15841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european-food-and-nutrition-action-plan-20152020-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6910361" cy="3888432"/>
          </a:xfrm>
          <a:prstGeom prst="rect">
            <a:avLst/>
          </a:prstGeom>
        </p:spPr>
      </p:pic>
      <p:sp>
        <p:nvSpPr>
          <p:cNvPr id="9" name="8 - Έλλειψη"/>
          <p:cNvSpPr/>
          <p:nvPr/>
        </p:nvSpPr>
        <p:spPr>
          <a:xfrm>
            <a:off x="1547664" y="558924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55576" y="188640"/>
            <a:ext cx="797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ΕΝΔΕΙΚΤΙΚΑ ΠΑΡΑΔΕΙΓΜΑΤΑ ΑΠΟΤΕΛΕΣΜΑΤΩΝ 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COSI</a:t>
            </a:r>
            <a:endParaRPr lang="el-G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987824" y="188640"/>
            <a:ext cx="2879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ΑΝΤΙΜΕΤΩΠΙΣΗ</a:t>
            </a:r>
            <a:endParaRPr lang="el-GR" sz="3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4 - Εικόνα" descr="Cap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5864120" cy="5704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6012160" y="980728"/>
            <a:ext cx="3275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Περισσότερα </a:t>
            </a:r>
            <a:r>
              <a:rPr lang="el-GR" sz="2400" b="1" dirty="0" smtClean="0"/>
              <a:t>φρούτα, λαχανικά, όσπρια, δημητριακά ολικής άλεσης</a:t>
            </a:r>
            <a:r>
              <a:rPr lang="el-GR" sz="2400" dirty="0" smtClean="0"/>
              <a:t> και </a:t>
            </a:r>
            <a:r>
              <a:rPr lang="el-GR" sz="2400" b="1" dirty="0" smtClean="0"/>
              <a:t>ξηροί καρποί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Λιγότερα κορεσμένα λίπη</a:t>
            </a:r>
            <a:r>
              <a:rPr lang="el-GR" sz="2400" dirty="0" smtClean="0"/>
              <a:t>, περισσότερα ακόρεστα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Λιγότερα σάκχαρα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Περισσότερη </a:t>
            </a:r>
          </a:p>
          <a:p>
            <a:r>
              <a:rPr lang="el-GR" sz="2400" b="1" dirty="0" smtClean="0"/>
              <a:t>σωματική άσκηση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(</a:t>
            </a:r>
            <a:r>
              <a:rPr lang="el-GR" sz="2400" b="1" dirty="0" smtClean="0"/>
              <a:t>60 λεπτά ημερησίως</a:t>
            </a:r>
            <a:r>
              <a:rPr lang="el-GR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cho-recommend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24744"/>
            <a:ext cx="4200525" cy="497205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79512" y="764704"/>
            <a:ext cx="41399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Προώθηση της </a:t>
            </a:r>
            <a:r>
              <a:rPr lang="el-GR" sz="2400" b="1" dirty="0" smtClean="0"/>
              <a:t>υγιεινής διατροφής</a:t>
            </a:r>
            <a:r>
              <a:rPr lang="el-GR" sz="2400" dirty="0" smtClean="0"/>
              <a:t> και της </a:t>
            </a:r>
            <a:r>
              <a:rPr lang="el-GR" sz="2400" b="1" dirty="0" smtClean="0"/>
              <a:t>σωματικής δραστηριότητας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b="1" dirty="0" smtClean="0"/>
              <a:t>Σωστή ιατρική φροντίδα</a:t>
            </a:r>
            <a:r>
              <a:rPr lang="el-GR" sz="2400" dirty="0" smtClean="0"/>
              <a:t> για μητέρες και παιδιά από πριν την σύλληψη και κατά τη διάρκεια της εγκυμοσύνης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Προώθηση του </a:t>
            </a:r>
            <a:r>
              <a:rPr lang="el-GR" sz="2400" b="1" dirty="0" smtClean="0"/>
              <a:t>υγιεινού τρόπου ζωής</a:t>
            </a:r>
            <a:r>
              <a:rPr lang="el-GR" sz="2400" dirty="0" smtClean="0"/>
              <a:t> από τη </a:t>
            </a:r>
            <a:r>
              <a:rPr lang="el-GR" sz="2400" b="1" dirty="0" smtClean="0"/>
              <a:t>νηπιακή ηλικία</a:t>
            </a:r>
            <a:r>
              <a:rPr lang="el-GR" sz="2400" dirty="0" smtClean="0"/>
              <a:t> και σε όλη τη διάρκεια της </a:t>
            </a:r>
            <a:r>
              <a:rPr lang="el-GR" sz="2400" b="1" dirty="0" smtClean="0"/>
              <a:t>σχολικής ζωής</a:t>
            </a:r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Προσπάθεια </a:t>
            </a:r>
            <a:r>
              <a:rPr lang="el-GR" sz="2400" b="1" dirty="0" smtClean="0"/>
              <a:t>διατήρησης</a:t>
            </a:r>
            <a:r>
              <a:rPr lang="el-GR" sz="2400" dirty="0" smtClean="0"/>
              <a:t> ενός </a:t>
            </a:r>
            <a:r>
              <a:rPr lang="el-GR" sz="2400" b="1" dirty="0" smtClean="0"/>
              <a:t>υγιούς βάρους</a:t>
            </a:r>
            <a:endParaRPr lang="el-GR" sz="24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259632" y="116632"/>
            <a:ext cx="675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ΑΝΤΙΜΕΤΩΠΙΣΗ – ΣΥΛΛΟΓΙΚΕΣ ΔΡΑΣΕΙΣ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39552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JANPA (Joint Action on Nutrition and Physical Activity)</a:t>
            </a:r>
            <a:endParaRPr lang="el-G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860032" y="90872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Συμμαχία των Ευρωπαϊκών χωρών ενάντια στην Παιδική Παχυσαρκία</a:t>
            </a:r>
            <a:endParaRPr lang="el-G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860032" y="256490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Στόχος</a:t>
            </a:r>
            <a:r>
              <a:rPr lang="en-US" sz="2000" dirty="0" smtClean="0"/>
              <a:t>:</a:t>
            </a:r>
            <a:r>
              <a:rPr lang="el-GR" sz="2000" dirty="0" smtClean="0"/>
              <a:t> Να </a:t>
            </a:r>
            <a:r>
              <a:rPr lang="el-GR" sz="2000" b="1" dirty="0" smtClean="0">
                <a:solidFill>
                  <a:srgbClr val="FF0000"/>
                </a:solidFill>
              </a:rPr>
              <a:t>σταματήσει η αύξηση του ποσοστού της παχυσαρκίας</a:t>
            </a:r>
            <a:r>
              <a:rPr lang="el-GR" sz="2000" dirty="0" smtClean="0"/>
              <a:t> σε όλα τα κράτη-μέλη </a:t>
            </a:r>
            <a:r>
              <a:rPr lang="el-GR" sz="2000" b="1" dirty="0" smtClean="0">
                <a:solidFill>
                  <a:srgbClr val="FF0000"/>
                </a:solidFill>
              </a:rPr>
              <a:t>μέχρι το 2020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5536" y="4221088"/>
            <a:ext cx="8647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Εκτίμηση και πρόβλεψη του </a:t>
            </a:r>
            <a:r>
              <a:rPr lang="el-GR" sz="2000" b="1" dirty="0" smtClean="0"/>
              <a:t>οικονομικού κόστους της παιδικής παχυσαρκί</a:t>
            </a:r>
            <a:r>
              <a:rPr lang="el-GR" sz="2000" dirty="0" smtClean="0"/>
              <a:t>ας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smtClean="0"/>
              <a:t>Παρεμβάσεις στη διατροφή και την άσκηση </a:t>
            </a:r>
            <a:r>
              <a:rPr lang="el-GR" sz="2000" dirty="0" smtClean="0"/>
              <a:t>εγκύων και οικογενειών με παιδιά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smtClean="0"/>
              <a:t>Καλύτερη παιδική φροντίδα </a:t>
            </a:r>
            <a:r>
              <a:rPr lang="el-GR" sz="2000" dirty="0" smtClean="0"/>
              <a:t>στο σπίτι και στο σχολείο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 smtClean="0"/>
              <a:t>Βελτίωση του τρόπου συλλογής στοιχείων </a:t>
            </a:r>
            <a:r>
              <a:rPr lang="el-GR" sz="2000" dirty="0" smtClean="0"/>
              <a:t>για τη διατροφή</a:t>
            </a:r>
            <a:endParaRPr lang="el-GR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323528" y="5733256"/>
            <a:ext cx="8518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ΕΛΛΑΔΑ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l-GR" dirty="0" err="1" smtClean="0"/>
              <a:t>Αλεξάνδρειο</a:t>
            </a:r>
            <a:r>
              <a:rPr lang="el-GR" dirty="0" smtClean="0"/>
              <a:t> Τεχνολογικό Εκπαιδευτικό Ίδρυμα Θεσσαλονίκης (ΑΤΕΙΘ)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l-GR" dirty="0" smtClean="0"/>
              <a:t>Πανεπιστημιακό Νοσοκομείο ΑΧΕΠΑ ΤΟΥ Αριστοτελείου Πανεπιστημίου Θεσσαλονίκης</a:t>
            </a:r>
            <a:endParaRPr lang="el-GR" dirty="0"/>
          </a:p>
        </p:txBody>
      </p:sp>
      <p:pic>
        <p:nvPicPr>
          <p:cNvPr id="11" name="10 - Εικόνα" descr="Janp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4471092" cy="319057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1502504_192520027620111_7778053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191000" cy="381952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004048" y="836712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Στόχος</a:t>
            </a:r>
            <a:r>
              <a:rPr lang="en-US" sz="2400" dirty="0" smtClean="0"/>
              <a:t>:</a:t>
            </a:r>
            <a:r>
              <a:rPr lang="el-GR" sz="2400" dirty="0" smtClean="0"/>
              <a:t> διασφάλιση της </a:t>
            </a:r>
            <a:r>
              <a:rPr lang="el-GR" sz="2400" b="1" dirty="0" smtClean="0">
                <a:solidFill>
                  <a:srgbClr val="FF0000"/>
                </a:solidFill>
              </a:rPr>
              <a:t>υγιούς ανάπτυξης των παιδιών και των εφήβων </a:t>
            </a:r>
            <a:r>
              <a:rPr lang="el-GR" sz="2400" dirty="0" smtClean="0"/>
              <a:t>μέσα από την υιοθέτηση ισορροπημένων συνηθειών </a:t>
            </a:r>
            <a:r>
              <a:rPr lang="el-GR" sz="2400" b="1" dirty="0" smtClean="0">
                <a:solidFill>
                  <a:srgbClr val="FF0000"/>
                </a:solidFill>
              </a:rPr>
              <a:t>διατροφής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rgbClr val="FF0000"/>
                </a:solidFill>
              </a:rPr>
              <a:t>σωματικής δραστηριότητας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67544" y="4293096"/>
            <a:ext cx="8277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000" dirty="0" smtClean="0"/>
              <a:t>1. </a:t>
            </a:r>
            <a:r>
              <a:rPr lang="el-GR" sz="2000" b="1" dirty="0" smtClean="0"/>
              <a:t>Αξιολόγηση</a:t>
            </a:r>
            <a:r>
              <a:rPr lang="el-GR" sz="2000" dirty="0" smtClean="0"/>
              <a:t> παραμέτρων υγείας σε παιδιά και έφηβους</a:t>
            </a:r>
          </a:p>
          <a:p>
            <a:pPr marL="342900" indent="-342900">
              <a:buAutoNum type="arabicPeriod"/>
            </a:pPr>
            <a:endParaRPr lang="el-GR" sz="2000" dirty="0" smtClean="0"/>
          </a:p>
          <a:p>
            <a:r>
              <a:rPr lang="el-GR" sz="2000" dirty="0" smtClean="0"/>
              <a:t>2. </a:t>
            </a:r>
            <a:r>
              <a:rPr lang="el-GR" sz="2000" b="1" dirty="0" smtClean="0"/>
              <a:t>Ενημέρωση και εκπαίδευση</a:t>
            </a:r>
            <a:r>
              <a:rPr lang="el-GR" sz="2000" dirty="0" smtClean="0"/>
              <a:t> μαθητών, γονέων, εκπαιδευτικών και φορέων</a:t>
            </a:r>
          </a:p>
          <a:p>
            <a:endParaRPr lang="el-GR" sz="2000" dirty="0" smtClean="0"/>
          </a:p>
          <a:p>
            <a:r>
              <a:rPr lang="el-GR" sz="2000" dirty="0" smtClean="0"/>
              <a:t>3.</a:t>
            </a:r>
            <a:r>
              <a:rPr lang="el-GR" sz="2000" b="1" dirty="0" smtClean="0"/>
              <a:t> Παρέμβαση</a:t>
            </a:r>
            <a:r>
              <a:rPr lang="el-GR" sz="2000" dirty="0" smtClean="0"/>
              <a:t> στο σχολείο, την οικογένεια, και το σύνολο της κοινωνίας</a:t>
            </a:r>
          </a:p>
          <a:p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2627784" y="188640"/>
            <a:ext cx="3743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ΠΡΟΓΡΑΜΜΑ ΕΥΖΗΝ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771800" y="260648"/>
            <a:ext cx="3034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ΣΥΜΠΕΡΑΣΜΑΤΑ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1124744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l-GR" sz="2000" dirty="0" smtClean="0"/>
              <a:t> Η </a:t>
            </a:r>
            <a:r>
              <a:rPr lang="el-GR" sz="2000" b="1" dirty="0" smtClean="0"/>
              <a:t>παιδική παχυσαρκία</a:t>
            </a:r>
            <a:r>
              <a:rPr lang="el-GR" sz="2000" dirty="0" smtClean="0"/>
              <a:t> αποτελεί μια </a:t>
            </a:r>
            <a:r>
              <a:rPr lang="el-GR" sz="2000" b="1" dirty="0" smtClean="0"/>
              <a:t>παγκόσμια επιδημία </a:t>
            </a:r>
            <a:r>
              <a:rPr lang="el-GR" sz="2000" dirty="0" smtClean="0"/>
              <a:t>με </a:t>
            </a:r>
            <a:r>
              <a:rPr lang="el-GR" sz="2000" b="1" dirty="0" smtClean="0"/>
              <a:t>πολυσύνθετα αίτια </a:t>
            </a:r>
            <a:r>
              <a:rPr lang="el-GR" sz="2000" dirty="0" smtClean="0"/>
              <a:t>και </a:t>
            </a:r>
            <a:r>
              <a:rPr lang="el-GR" sz="2000" b="1" dirty="0" smtClean="0"/>
              <a:t>πολύ σοβαρές συνέπειες</a:t>
            </a:r>
            <a:r>
              <a:rPr lang="el-GR" sz="2000" dirty="0" smtClean="0"/>
              <a:t>.</a:t>
            </a:r>
          </a:p>
          <a:p>
            <a:pPr>
              <a:buFontTx/>
              <a:buChar char="-"/>
            </a:pPr>
            <a:endParaRPr lang="el-GR" sz="2000" dirty="0" smtClean="0"/>
          </a:p>
          <a:p>
            <a:pPr>
              <a:buFontTx/>
              <a:buChar char="-"/>
            </a:pPr>
            <a:r>
              <a:rPr lang="el-GR" sz="2000" dirty="0" smtClean="0"/>
              <a:t> Η </a:t>
            </a:r>
            <a:r>
              <a:rPr lang="el-GR" sz="2000" b="1" dirty="0" smtClean="0"/>
              <a:t>αντιμετώπισή</a:t>
            </a:r>
            <a:r>
              <a:rPr lang="el-GR" sz="2000" dirty="0" smtClean="0"/>
              <a:t> της απαιτεί τη </a:t>
            </a:r>
            <a:r>
              <a:rPr lang="el-GR" sz="2000" b="1" dirty="0" smtClean="0"/>
              <a:t>δέσμευση</a:t>
            </a:r>
            <a:r>
              <a:rPr lang="el-GR" sz="2000" dirty="0" smtClean="0"/>
              <a:t> και τη </a:t>
            </a:r>
            <a:r>
              <a:rPr lang="el-GR" sz="2000" b="1" dirty="0" smtClean="0"/>
              <a:t>συνεργασία</a:t>
            </a:r>
            <a:r>
              <a:rPr lang="el-GR" sz="2000" dirty="0" smtClean="0"/>
              <a:t> πολλών </a:t>
            </a:r>
            <a:r>
              <a:rPr lang="el-GR" sz="2000" b="1" dirty="0" smtClean="0"/>
              <a:t>δημόσιων και ιδιωτικών φορέων</a:t>
            </a:r>
            <a:r>
              <a:rPr lang="el-GR" sz="2000" dirty="0" smtClean="0"/>
              <a:t>.</a:t>
            </a:r>
          </a:p>
          <a:p>
            <a:pPr>
              <a:buFontTx/>
              <a:buChar char="-"/>
            </a:pPr>
            <a:endParaRPr lang="el-GR" sz="2000" dirty="0" smtClean="0"/>
          </a:p>
          <a:p>
            <a:r>
              <a:rPr lang="el-GR" sz="2000" dirty="0" smtClean="0"/>
              <a:t>- Οι </a:t>
            </a:r>
            <a:r>
              <a:rPr lang="el-GR" sz="2000" b="1" dirty="0" smtClean="0"/>
              <a:t>κυβερνήσεις</a:t>
            </a:r>
            <a:r>
              <a:rPr lang="el-GR" sz="2000" dirty="0" smtClean="0"/>
              <a:t>, οι </a:t>
            </a:r>
            <a:r>
              <a:rPr lang="el-GR" sz="2000" b="1" dirty="0" smtClean="0"/>
              <a:t>διεθνείς φορείς</a:t>
            </a:r>
            <a:r>
              <a:rPr lang="el-GR" sz="2000" dirty="0" smtClean="0"/>
              <a:t>, ο </a:t>
            </a:r>
            <a:r>
              <a:rPr lang="el-GR" sz="2000" b="1" dirty="0" smtClean="0"/>
              <a:t>ιδιωτικός τομέας</a:t>
            </a:r>
            <a:r>
              <a:rPr lang="el-GR" sz="2000" dirty="0" smtClean="0"/>
              <a:t> και οι </a:t>
            </a:r>
            <a:r>
              <a:rPr lang="el-GR" sz="2000" b="1" dirty="0" smtClean="0"/>
              <a:t>λοιπές κοινωνικές δομές</a:t>
            </a:r>
            <a:r>
              <a:rPr lang="el-GR" sz="2000" dirty="0" smtClean="0"/>
              <a:t> οφείλουν να διαμορφώσουν ένα </a:t>
            </a:r>
            <a:r>
              <a:rPr lang="el-GR" sz="2000" b="1" dirty="0" smtClean="0"/>
              <a:t>υγιές περιβάλλον</a:t>
            </a:r>
            <a:r>
              <a:rPr lang="el-GR" sz="2000" dirty="0" smtClean="0"/>
              <a:t> και να κάνουν τις </a:t>
            </a:r>
            <a:r>
              <a:rPr lang="el-GR" sz="2000" b="1" dirty="0" smtClean="0"/>
              <a:t>υγιεινές επιλογές διατροφής προσιτές και εύκολα προσβάσιμες</a:t>
            </a:r>
            <a:r>
              <a:rPr lang="el-GR" sz="2000" dirty="0" smtClean="0"/>
              <a:t> για παιδιά και εφήβους.</a:t>
            </a:r>
          </a:p>
          <a:p>
            <a:endParaRPr lang="el-GR" sz="2000" dirty="0" smtClean="0"/>
          </a:p>
          <a:p>
            <a:r>
              <a:rPr lang="el-GR" sz="2000" dirty="0" smtClean="0"/>
              <a:t>- </a:t>
            </a:r>
            <a:r>
              <a:rPr lang="el-GR" sz="2000" b="1" dirty="0" smtClean="0"/>
              <a:t>Γονείς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εκπαιδευτικοί</a:t>
            </a:r>
            <a:r>
              <a:rPr lang="el-GR" sz="2000" dirty="0" smtClean="0"/>
              <a:t> οφείλουν να προωθούν τη σωστή διατροφή και την άσκηση </a:t>
            </a:r>
            <a:r>
              <a:rPr lang="el-GR" sz="2000" b="1" dirty="0" smtClean="0"/>
              <a:t>όχι μόνο ως πράξεις συμβουλευτικής</a:t>
            </a:r>
            <a:r>
              <a:rPr lang="el-GR" sz="2000" dirty="0" smtClean="0"/>
              <a:t> αλλά κυρίως </a:t>
            </a:r>
            <a:r>
              <a:rPr lang="el-GR" sz="2000" b="1" dirty="0" smtClean="0"/>
              <a:t>υιοθετώντας και οι ίδιοι σωστές διατροφικές συνήθειες</a:t>
            </a:r>
            <a:r>
              <a:rPr lang="el-GR" sz="2000" dirty="0" smtClean="0"/>
              <a:t> ώστε να αποτελούν </a:t>
            </a:r>
            <a:r>
              <a:rPr lang="el-GR" sz="2000" b="1" dirty="0" smtClean="0"/>
              <a:t>πρότυπο</a:t>
            </a:r>
            <a:r>
              <a:rPr lang="el-GR" sz="2000" dirty="0" smtClean="0"/>
              <a:t> για τα παιδιά και τους μαθητές τους.</a:t>
            </a:r>
          </a:p>
          <a:p>
            <a:endParaRPr lang="el-GR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860032" y="908721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Είναι ένα από τα </a:t>
            </a:r>
            <a:r>
              <a:rPr lang="el-GR" sz="2400" b="1" dirty="0" smtClean="0"/>
              <a:t>πιο σοβαρά προβλήματα δημόσιας υγείας </a:t>
            </a:r>
            <a:r>
              <a:rPr lang="el-GR" sz="2400" dirty="0" smtClean="0"/>
              <a:t>του 21ου αιώνα.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Ο </a:t>
            </a:r>
            <a:r>
              <a:rPr lang="el-GR" sz="2400" b="1" dirty="0" smtClean="0"/>
              <a:t>επιπολασμός</a:t>
            </a:r>
            <a:r>
              <a:rPr lang="el-GR" sz="2400" dirty="0" smtClean="0"/>
              <a:t> της παιδικής παχυσαρκίας έχει αυξηθεί σε ανησυχητικό βαθμό.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Η </a:t>
            </a:r>
            <a:r>
              <a:rPr lang="el-GR" sz="2400" b="1" dirty="0" smtClean="0"/>
              <a:t>επιδημία της παιδικής παχυσαρκίας</a:t>
            </a:r>
            <a:r>
              <a:rPr lang="el-GR" sz="2400" dirty="0" smtClean="0"/>
              <a:t> μπορεί δυνητικά να αναιρέσει τις προόδους που σημειώθηκαν τον 20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αιώνα και που οδήγησαν στην αύξηση του προσδόκιμου ζωής.</a:t>
            </a:r>
            <a:endParaRPr lang="el-GR" sz="2400" dirty="0"/>
          </a:p>
        </p:txBody>
      </p:sp>
      <p:pic>
        <p:nvPicPr>
          <p:cNvPr id="6" name="5 - Εικόνα" descr="21215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886697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3635896" y="260648"/>
            <a:ext cx="5037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Παγκόσμιος Οργανισμός Υγείας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l-G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9 - Ομάδα"/>
          <p:cNvGrpSpPr/>
          <p:nvPr/>
        </p:nvGrpSpPr>
        <p:grpSpPr>
          <a:xfrm>
            <a:off x="395536" y="5877272"/>
            <a:ext cx="8133140" cy="461665"/>
            <a:chOff x="179512" y="5877272"/>
            <a:chExt cx="8133140" cy="461665"/>
          </a:xfrm>
        </p:grpSpPr>
        <p:sp>
          <p:nvSpPr>
            <p:cNvPr id="5" name="4 - Δεξιό βέλος"/>
            <p:cNvSpPr/>
            <p:nvPr/>
          </p:nvSpPr>
          <p:spPr>
            <a:xfrm>
              <a:off x="4716016" y="5949280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179512" y="5877272"/>
              <a:ext cx="4507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Υπέρβαρα και παχύσαρκα παιδιά</a:t>
              </a:r>
              <a:endParaRPr lang="el-GR" sz="24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5364088" y="5877272"/>
              <a:ext cx="2948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Παχύσαρκοι Ενήλικες</a:t>
              </a:r>
              <a:endParaRPr lang="el-GR" sz="24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starving-chil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3284984"/>
            <a:ext cx="4572000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obesity.jpg"/>
          <p:cNvPicPr>
            <a:picLocks noChangeAspect="1"/>
          </p:cNvPicPr>
          <p:nvPr/>
        </p:nvPicPr>
        <p:blipFill>
          <a:blip r:embed="rId3" cstate="print"/>
          <a:srcRect l="11580" r="2121"/>
          <a:stretch>
            <a:fillRect/>
          </a:stretch>
        </p:blipFill>
        <p:spPr>
          <a:xfrm>
            <a:off x="4562884" y="1268760"/>
            <a:ext cx="4581116" cy="376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179512" y="188640"/>
            <a:ext cx="3752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Τροφή για σκέψη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  <a:endParaRPr lang="el-GR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el-GR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haroni" pitchFamily="2" charset="-79"/>
            </a:endParaRPr>
          </a:p>
          <a:p>
            <a:r>
              <a:rPr lang="el-GR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Τα παιδιά </a:t>
            </a:r>
          </a:p>
          <a:p>
            <a:r>
              <a:rPr lang="el-GR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haroni" pitchFamily="2" charset="-79"/>
              </a:rPr>
              <a:t>του πλανήτη μας…</a:t>
            </a:r>
            <a:endParaRPr lang="el-GR" sz="36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131840" y="332656"/>
            <a:ext cx="2585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Βιβλιογραφία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5536" y="162880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n-US" sz="2000" dirty="0" smtClean="0"/>
              <a:t>World Health Organization </a:t>
            </a:r>
            <a:r>
              <a:rPr lang="en-US" sz="2000" u="sng" dirty="0" smtClean="0">
                <a:hlinkClick r:id="rId2"/>
              </a:rPr>
              <a:t>www.who.int</a:t>
            </a:r>
            <a:endParaRPr lang="el-GR" sz="2000" dirty="0" smtClean="0"/>
          </a:p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n-US" sz="2000" dirty="0" smtClean="0"/>
              <a:t>JANPA </a:t>
            </a:r>
            <a:r>
              <a:rPr lang="en-US" sz="2000" u="sng" dirty="0" smtClean="0">
                <a:hlinkClick r:id="rId3"/>
              </a:rPr>
              <a:t>www.janpa.eu</a:t>
            </a:r>
            <a:endParaRPr lang="el-GR" sz="2000" dirty="0" smtClean="0"/>
          </a:p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n-US" sz="2000" dirty="0" smtClean="0"/>
              <a:t>Centers for Disease Control and Prevention </a:t>
            </a:r>
            <a:r>
              <a:rPr lang="en-US" sz="2000" u="sng" dirty="0" smtClean="0">
                <a:hlinkClick r:id="rId4"/>
              </a:rPr>
              <a:t>www.cdc.gov</a:t>
            </a:r>
            <a:endParaRPr lang="el-GR" sz="2000" dirty="0" smtClean="0"/>
          </a:p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Πρόγραμμα ΕΥΖΗΝ </a:t>
            </a:r>
            <a:r>
              <a:rPr lang="el-GR" sz="2000" u="sng" dirty="0" smtClean="0">
                <a:hlinkClick r:id="rId5"/>
              </a:rPr>
              <a:t>http://eyzin.minedu.gov.gr</a:t>
            </a:r>
            <a:r>
              <a:rPr lang="el-GR" sz="2000" i="1" dirty="0" smtClean="0"/>
              <a:t> </a:t>
            </a:r>
            <a:endParaRPr lang="el-GR" sz="2000" dirty="0" smtClean="0"/>
          </a:p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n-US" sz="2000" dirty="0" smtClean="0"/>
              <a:t>COSI (Childhood Obesity Surveillance Initiative) </a:t>
            </a:r>
            <a:r>
              <a:rPr lang="en-US" sz="2000" u="sng" dirty="0" smtClean="0">
                <a:hlinkClick r:id="rId6"/>
              </a:rPr>
              <a:t>http://www.euro.who.int/en/health-topics/disease-prevention/nutrition/activities/monitoring-and-surveillance/who-european-childhood-obesity-surveillance-initiative-cosi</a:t>
            </a:r>
            <a:r>
              <a:rPr lang="el-GR" sz="20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dirty="0" smtClean="0"/>
              <a:t> Εθνικοί Διατροφικοί Οδηγοί </a:t>
            </a:r>
            <a:r>
              <a:rPr lang="el-GR" sz="2000" u="sng" dirty="0" smtClean="0">
                <a:hlinkClick r:id="rId7"/>
              </a:rPr>
              <a:t>http://www.diatrofikoiodigoi.gr</a:t>
            </a:r>
            <a:r>
              <a:rPr lang="el-GR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l-GR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59632" y="1772816"/>
            <a:ext cx="67746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6600" b="1" dirty="0" smtClean="0">
                <a:latin typeface="Monotype Corsiva" pitchFamily="66" charset="0"/>
              </a:rPr>
              <a:t>Ευχαριστούμε</a:t>
            </a:r>
          </a:p>
          <a:p>
            <a:pPr algn="ctr"/>
            <a:r>
              <a:rPr lang="el-GR" sz="6600" b="1" dirty="0" smtClean="0">
                <a:latin typeface="Monotype Corsiva" pitchFamily="66" charset="0"/>
              </a:rPr>
              <a:t>για την προσοχή σας.</a:t>
            </a:r>
            <a:endParaRPr lang="el-GR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23728" y="260648"/>
            <a:ext cx="51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u="sng" dirty="0" smtClean="0"/>
              <a:t>Πότε ένα παιδί θεωρείται παχύσαρκο;</a:t>
            </a:r>
            <a:endParaRPr lang="el-GR" sz="2400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836712"/>
            <a:ext cx="8185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b="1" dirty="0" smtClean="0"/>
              <a:t>ΔΜΣ &gt; 30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Πάνω από την 95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b="1" dirty="0" smtClean="0"/>
              <a:t>εκατοστιαία θέση </a:t>
            </a:r>
            <a:r>
              <a:rPr lang="el-GR" sz="2400" dirty="0" smtClean="0"/>
              <a:t>στις καμπύλες ανάπτυξης</a:t>
            </a:r>
            <a:endParaRPr lang="el-GR" sz="2400" dirty="0"/>
          </a:p>
        </p:txBody>
      </p:sp>
      <p:pic>
        <p:nvPicPr>
          <p:cNvPr id="6" name="5 - Εικόνα" descr="B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5"/>
            <a:ext cx="3744416" cy="4983575"/>
          </a:xfrm>
          <a:prstGeom prst="rect">
            <a:avLst/>
          </a:prstGeom>
        </p:spPr>
      </p:pic>
      <p:pic>
        <p:nvPicPr>
          <p:cNvPr id="7" name="6 - Εικόνα" descr="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744416" cy="5079792"/>
          </a:xfrm>
          <a:prstGeom prst="rect">
            <a:avLst/>
          </a:prstGeom>
        </p:spPr>
      </p:pic>
      <p:sp>
        <p:nvSpPr>
          <p:cNvPr id="8" name="7 - Δεξιό βέλος"/>
          <p:cNvSpPr/>
          <p:nvPr/>
        </p:nvSpPr>
        <p:spPr>
          <a:xfrm>
            <a:off x="3203848" y="2060848"/>
            <a:ext cx="72008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7308304" y="2060848"/>
            <a:ext cx="72008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75856" y="188640"/>
            <a:ext cx="223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/>
              <a:t>Αιτιολογία</a:t>
            </a:r>
            <a:endParaRPr lang="el-GR" sz="3600" u="sng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251520" y="836712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/>
              <a:t> Αυξημένη πρόσληψη τροφίμων με </a:t>
            </a:r>
            <a:r>
              <a:rPr lang="el-GR" sz="2400" b="1" dirty="0" smtClean="0"/>
              <a:t>μεγάλη ενεργειακή πυκνότητα</a:t>
            </a:r>
          </a:p>
          <a:p>
            <a:pPr algn="ctr"/>
            <a:r>
              <a:rPr lang="el-GR" sz="2400" b="1" dirty="0" smtClean="0"/>
              <a:t>   </a:t>
            </a:r>
            <a:r>
              <a:rPr lang="el-GR" sz="2400" dirty="0" smtClean="0"/>
              <a:t>και </a:t>
            </a:r>
            <a:r>
              <a:rPr lang="el-GR" sz="2400" b="1" dirty="0" smtClean="0"/>
              <a:t>πλούσια σε λιπαρά και σάκχαρα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b="1" dirty="0" smtClean="0"/>
              <a:t>Μειωμένα επίπεδα σωματικής δραστηριότητας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Συνδυασμένη επίδραση διαφόρων </a:t>
            </a:r>
            <a:r>
              <a:rPr lang="el-GR" sz="2400" b="1" dirty="0" smtClean="0"/>
              <a:t>βιολογικών, </a:t>
            </a:r>
            <a:r>
              <a:rPr lang="el-GR" sz="2400" b="1" dirty="0" err="1" smtClean="0"/>
              <a:t>συμπεριφορικών</a:t>
            </a:r>
            <a:endParaRPr lang="el-GR" sz="2400" b="1" dirty="0" smtClean="0"/>
          </a:p>
          <a:p>
            <a:pPr algn="ctr"/>
            <a:r>
              <a:rPr lang="el-GR" sz="2400" b="1" dirty="0" smtClean="0"/>
              <a:t> και περιβαλλοντικών παραγόντων</a:t>
            </a:r>
          </a:p>
          <a:p>
            <a:pPr algn="ctr"/>
            <a:r>
              <a:rPr lang="el-GR" sz="2000" dirty="0" smtClean="0"/>
              <a:t>(Τροποποιήσιμοι / Μη τροποποιήσιμοι)</a:t>
            </a:r>
            <a:endParaRPr lang="el-GR" sz="2000" dirty="0"/>
          </a:p>
        </p:txBody>
      </p:sp>
      <p:pic>
        <p:nvPicPr>
          <p:cNvPr id="6" name="5 - Εικόνα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140968"/>
            <a:ext cx="6192688" cy="348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Obese-family-6002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 flipH="1">
            <a:off x="1835696" y="4811674"/>
            <a:ext cx="7308304" cy="2046325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267744" y="188640"/>
            <a:ext cx="42475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Βιολογικοί παράγοντες </a:t>
            </a:r>
          </a:p>
          <a:p>
            <a:pPr algn="ctr"/>
            <a:r>
              <a:rPr lang="el-GR" sz="2000" dirty="0" smtClean="0"/>
              <a:t>(Μη τροποποιήσιμοι)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504" y="980728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Φύλο</a:t>
            </a:r>
          </a:p>
          <a:p>
            <a:pPr>
              <a:buFontTx/>
              <a:buChar char="-"/>
            </a:pPr>
            <a:r>
              <a:rPr lang="el-GR" sz="2400" dirty="0" smtClean="0"/>
              <a:t> Διαφορετικές ενεργειακές ανάγκες</a:t>
            </a:r>
          </a:p>
          <a:p>
            <a:pPr>
              <a:buFontTx/>
              <a:buChar char="-"/>
            </a:pPr>
            <a:r>
              <a:rPr lang="el-GR" sz="2400" dirty="0" smtClean="0"/>
              <a:t> Διαφορά στις συνήθειες σωματικής δραστηριότητας</a:t>
            </a:r>
          </a:p>
          <a:p>
            <a:pPr>
              <a:buFontTx/>
              <a:buChar char="-"/>
            </a:pPr>
            <a:r>
              <a:rPr lang="el-GR" sz="2400" dirty="0" smtClean="0"/>
              <a:t> Διαφορετικές συμπεριφορές που επηρεάζουν </a:t>
            </a:r>
          </a:p>
          <a:p>
            <a:r>
              <a:rPr lang="el-GR" sz="2400" dirty="0" smtClean="0"/>
              <a:t>  το ενεργειακό ισοζύγιο</a:t>
            </a:r>
          </a:p>
          <a:p>
            <a:endParaRPr lang="el-GR" sz="1000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Ηλικία</a:t>
            </a:r>
          </a:p>
          <a:p>
            <a:pPr>
              <a:buFontTx/>
              <a:buChar char="-"/>
            </a:pPr>
            <a:r>
              <a:rPr lang="el-GR" sz="2400" dirty="0" smtClean="0"/>
              <a:t> Αύξηση του ΔΜΣ πριν την ηλικία των 4</a:t>
            </a:r>
          </a:p>
          <a:p>
            <a:pPr>
              <a:buFontTx/>
              <a:buChar char="-"/>
            </a:pPr>
            <a:r>
              <a:rPr lang="el-GR" sz="2400" dirty="0" smtClean="0"/>
              <a:t> Ορμονικές αλλαγές κατά την εφηβεία</a:t>
            </a:r>
          </a:p>
          <a:p>
            <a:endParaRPr lang="el-GR" sz="1000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Γενετική προδιάθεση</a:t>
            </a:r>
          </a:p>
          <a:p>
            <a:pPr>
              <a:buFontTx/>
              <a:buChar char="-"/>
            </a:pPr>
            <a:r>
              <a:rPr lang="el-GR" sz="2400" dirty="0" smtClean="0"/>
              <a:t> Γονιδιακοί παράγοντες που επηρεάζουν την </a:t>
            </a:r>
          </a:p>
          <a:p>
            <a:r>
              <a:rPr lang="el-GR" sz="2400" dirty="0" smtClean="0"/>
              <a:t>  ποσότητα σωματικού λίπους</a:t>
            </a:r>
            <a:endParaRPr lang="el-GR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55776" y="332656"/>
            <a:ext cx="511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Συμπεριφορικοί</a:t>
            </a:r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παράγοντες</a:t>
            </a:r>
            <a:endParaRPr lang="el-GR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51520" y="1052736"/>
            <a:ext cx="591181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/>
              <a:t>Συνήθειες διατροφής</a:t>
            </a:r>
          </a:p>
          <a:p>
            <a:r>
              <a:rPr lang="el-GR" sz="2000" dirty="0" smtClean="0"/>
              <a:t>(πχ. αριθμός και ώρες γευμάτων)</a:t>
            </a:r>
            <a:endParaRPr lang="en-US" sz="20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Συνήθειες σωματικής δραστηριότητας</a:t>
            </a:r>
          </a:p>
          <a:p>
            <a:r>
              <a:rPr lang="el-GR" sz="2000" dirty="0" smtClean="0"/>
              <a:t>(πχ. ώρες άθλησης ή/και παιχνιδιού, περπάτημα)</a:t>
            </a:r>
            <a:endParaRPr lang="en-US" sz="20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Καθιστικές συνήθειες</a:t>
            </a:r>
          </a:p>
          <a:p>
            <a:r>
              <a:rPr lang="el-GR" sz="2000" dirty="0" smtClean="0"/>
              <a:t>(πχ. χρόνος παρακολούθησης </a:t>
            </a:r>
          </a:p>
          <a:p>
            <a:r>
              <a:rPr lang="el-GR" sz="2000" dirty="0" smtClean="0"/>
              <a:t>τηλεόρασης, ενασχόληση με </a:t>
            </a:r>
          </a:p>
          <a:p>
            <a:r>
              <a:rPr lang="el-GR" sz="2000" dirty="0" smtClean="0"/>
              <a:t>βιντεοπαιχνίδια)</a:t>
            </a:r>
            <a:endParaRPr lang="en-US" sz="20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Συνήθειες ύπνου</a:t>
            </a:r>
          </a:p>
          <a:p>
            <a:r>
              <a:rPr lang="el-GR" sz="2000" dirty="0" smtClean="0"/>
              <a:t>(πχ. ώρα, διάρκεια, κλπ.)</a:t>
            </a:r>
          </a:p>
          <a:p>
            <a:endParaRPr lang="el-GR" sz="2800" dirty="0"/>
          </a:p>
        </p:txBody>
      </p:sp>
      <p:pic>
        <p:nvPicPr>
          <p:cNvPr id="5" name="4 - Εικόνα" descr="obese-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84984"/>
            <a:ext cx="4807663" cy="2938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childhood-obesity-31.jpg"/>
          <p:cNvPicPr>
            <a:picLocks noChangeAspect="1"/>
          </p:cNvPicPr>
          <p:nvPr/>
        </p:nvPicPr>
        <p:blipFill>
          <a:blip r:embed="rId2" cstate="print"/>
          <a:srcRect l="6783"/>
          <a:stretch>
            <a:fillRect/>
          </a:stretch>
        </p:blipFill>
        <p:spPr>
          <a:xfrm>
            <a:off x="0" y="5004048"/>
            <a:ext cx="3456384" cy="1853952"/>
          </a:xfrm>
          <a:prstGeom prst="rect">
            <a:avLst/>
          </a:prstGeom>
        </p:spPr>
      </p:pic>
      <p:pic>
        <p:nvPicPr>
          <p:cNvPr id="6" name="5 - Εικόνα" descr="1444578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990610"/>
            <a:ext cx="2987824" cy="186739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411760" y="332656"/>
            <a:ext cx="4460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Διατροφικοί παράγοντες</a:t>
            </a:r>
            <a:endParaRPr lang="el-GR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1520" y="1124744"/>
            <a:ext cx="76424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Κατανάλωση </a:t>
            </a:r>
            <a:r>
              <a:rPr lang="el-GR" sz="2400" b="1" dirty="0" smtClean="0"/>
              <a:t>γρήγορου φαγητού (</a:t>
            </a:r>
            <a:r>
              <a:rPr lang="en-US" sz="2400" b="1" dirty="0" smtClean="0"/>
              <a:t>fast food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Κατανάλωση </a:t>
            </a:r>
            <a:r>
              <a:rPr lang="el-GR" sz="2400" b="1" dirty="0" smtClean="0"/>
              <a:t>αναψυκτικών</a:t>
            </a:r>
            <a:r>
              <a:rPr lang="el-GR" sz="2400" dirty="0" smtClean="0"/>
              <a:t> και επεξεργασμένων χυμών 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l-GR" sz="2400" dirty="0" smtClean="0"/>
              <a:t>που περιέχουν </a:t>
            </a:r>
            <a:r>
              <a:rPr lang="el-GR" sz="2400" b="1" dirty="0" smtClean="0"/>
              <a:t>πολλή ζάχαρη</a:t>
            </a:r>
            <a:endParaRPr lang="en-US" sz="2400" b="1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b="1" dirty="0" smtClean="0"/>
              <a:t>Παράλειψη πρωινού </a:t>
            </a:r>
            <a:r>
              <a:rPr lang="el-GR" sz="2400" dirty="0" smtClean="0"/>
              <a:t>γεύματος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b="1" dirty="0" smtClean="0"/>
              <a:t>Λανθασμένη κατανομή ενέργειας </a:t>
            </a:r>
            <a:r>
              <a:rPr lang="el-GR" sz="2400" dirty="0" smtClean="0"/>
              <a:t>στα ημερήσια γεύματα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Κατανάλωση </a:t>
            </a:r>
            <a:r>
              <a:rPr lang="el-GR" sz="2400" b="1" dirty="0" smtClean="0"/>
              <a:t>πολλών</a:t>
            </a:r>
            <a:r>
              <a:rPr lang="el-GR" sz="2400" dirty="0" smtClean="0"/>
              <a:t> ενδιάμεσων </a:t>
            </a:r>
            <a:r>
              <a:rPr lang="el-GR" sz="2400" b="1" dirty="0" smtClean="0"/>
              <a:t>σνακ</a:t>
            </a:r>
          </a:p>
          <a:p>
            <a:endParaRPr lang="el-GR" sz="2400" dirty="0"/>
          </a:p>
        </p:txBody>
      </p:sp>
      <p:pic>
        <p:nvPicPr>
          <p:cNvPr id="8" name="7 - Εικόνα" descr="34846.jpg"/>
          <p:cNvPicPr>
            <a:picLocks noChangeAspect="1"/>
          </p:cNvPicPr>
          <p:nvPr/>
        </p:nvPicPr>
        <p:blipFill>
          <a:blip r:embed="rId4" cstate="print"/>
          <a:srcRect l="2999"/>
          <a:stretch>
            <a:fillRect/>
          </a:stretch>
        </p:blipFill>
        <p:spPr>
          <a:xfrm>
            <a:off x="6372200" y="4953000"/>
            <a:ext cx="2771800" cy="19050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339752" y="260648"/>
            <a:ext cx="5211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Περιβαλλοντικοί παράγοντες</a:t>
            </a:r>
            <a:endParaRPr lang="el-GR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1520" y="908720"/>
            <a:ext cx="80337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Χαρακτηριστικά της οικογένειας </a:t>
            </a:r>
            <a:r>
              <a:rPr lang="el-GR" dirty="0" smtClean="0"/>
              <a:t>(πχ. παχύσαρκοι γονείς ή συγγενείς)</a:t>
            </a:r>
            <a:endParaRPr lang="en-US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Οικογενειακές συνήθειες διατροφής και άσκησης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Δημογραφικά στοιχεία οικογένειας </a:t>
            </a:r>
            <a:r>
              <a:rPr lang="el-GR" dirty="0" smtClean="0"/>
              <a:t>(</a:t>
            </a:r>
            <a:r>
              <a:rPr lang="el-GR" dirty="0" err="1" smtClean="0"/>
              <a:t>κοινωνικο</a:t>
            </a:r>
            <a:r>
              <a:rPr lang="el-GR" dirty="0" smtClean="0"/>
              <a:t>-οικονομική κατάσταση)</a:t>
            </a:r>
            <a:endParaRPr lang="en-US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Διαμόρφωση συνηθειών από το σχολείο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Επιρροές από συνομήλικους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Διαφήμιση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Αύξηση μερίδων έτοιμων προϊόντων</a:t>
            </a:r>
            <a:endParaRPr lang="en-US" sz="2400" dirty="0" smtClean="0"/>
          </a:p>
          <a:p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Αύξηση κόστους τροφίμων</a:t>
            </a:r>
            <a:endParaRPr lang="el-GR" sz="2400" dirty="0"/>
          </a:p>
        </p:txBody>
      </p:sp>
      <p:pic>
        <p:nvPicPr>
          <p:cNvPr id="6" name="5 - Εικόνα" descr="article-1051489-027C57C400000578-861_468x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983258"/>
            <a:ext cx="3074111" cy="365871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ΠΙΠΛΟΚΕ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893</Words>
  <Application>Microsoft Office PowerPoint</Application>
  <PresentationFormat>Προβολή στην οθόνη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Παιδική Παχυσαρκία</dc:title>
  <dc:creator>Eleni Pochou</dc:creator>
  <cp:lastModifiedBy>Eleni</cp:lastModifiedBy>
  <cp:revision>53</cp:revision>
  <dcterms:created xsi:type="dcterms:W3CDTF">2017-03-17T08:14:15Z</dcterms:created>
  <dcterms:modified xsi:type="dcterms:W3CDTF">2017-05-29T05:37:21Z</dcterms:modified>
</cp:coreProperties>
</file>