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59" r:id="rId5"/>
    <p:sldId id="273" r:id="rId6"/>
    <p:sldId id="261" r:id="rId7"/>
    <p:sldId id="262" r:id="rId8"/>
    <p:sldId id="263" r:id="rId9"/>
    <p:sldId id="271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219196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DC9E1F"/>
                </a:solidFill>
              </a:defRPr>
            </a:lvl1pPr>
          </a:lstStyle>
          <a:p>
            <a:pPr lvl="0"/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7" name="Title 1"/>
          <p:cNvSpPr txBox="1">
            <a:spLocks noGrp="1"/>
          </p:cNvSpPr>
          <p:nvPr>
            <p:ph type="ctrTitle"/>
          </p:nvPr>
        </p:nvSpPr>
        <p:spPr>
          <a:xfrm>
            <a:off x="685800" y="2007885"/>
            <a:ext cx="7772400" cy="1470026"/>
          </a:xfrm>
        </p:spPr>
        <p:txBody>
          <a:bodyPr anchorCtr="1"/>
          <a:lstStyle>
            <a:lvl1pPr algn="ctr">
              <a:defRPr sz="3200"/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84269A-5A21-4534-B14F-CEBAFF723B3E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3C87E-434F-4F83-B19F-61710CD0F90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468651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F1372-5B69-4065-A85D-3B2583F1D069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5B606-C241-4F57-85DC-6F78E8D59D7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624338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4FDF1-5FA9-4FF6-8870-8526C5A34168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C1991-EDD1-423E-8964-25B225E322E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06321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6" name="Content Placeholder 7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7924803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5C121-E05D-48D0-84E6-9DC313C65F17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7B4AE-2688-492B-B57B-C8B53A1B690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97270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09603" y="4962521"/>
            <a:ext cx="7885108" cy="1362071"/>
          </a:xfrm>
        </p:spPr>
        <p:txBody>
          <a:bodyPr anchor="t"/>
          <a:lstStyle>
            <a:lvl1pPr>
              <a:defRPr sz="3200"/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3" y="3462339"/>
            <a:ext cx="7885108" cy="1500182"/>
          </a:xfrm>
        </p:spPr>
        <p:txBody>
          <a:bodyPr anchor="b"/>
          <a:lstStyle>
            <a:lvl1pPr marL="0" indent="0">
              <a:buNone/>
              <a:defRPr>
                <a:solidFill>
                  <a:srgbClr val="DC9E1F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DC847F-850B-4FE1-B69A-824AB20D197E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F4C282-5B0E-4BBD-BD0A-C575D3A903C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32590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0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3733796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Content Placeholder 12"/>
          <p:cNvSpPr txBox="1">
            <a:spLocks noGrp="1"/>
          </p:cNvSpPr>
          <p:nvPr>
            <p:ph idx="2"/>
          </p:nvPr>
        </p:nvSpPr>
        <p:spPr>
          <a:xfrm>
            <a:off x="4800600" y="1600200"/>
            <a:ext cx="3733796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4A715-D94D-4823-8536-AC2746AF545C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03B0A-D849-44CF-93E7-19913775FCC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921296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2"/>
          <p:cNvSpPr txBox="1">
            <a:spLocks noGrp="1"/>
          </p:cNvSpPr>
          <p:nvPr>
            <p:ph idx="2"/>
          </p:nvPr>
        </p:nvSpPr>
        <p:spPr>
          <a:xfrm>
            <a:off x="4800600" y="2209803"/>
            <a:ext cx="3733796" cy="35051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Content Placeholder 10"/>
          <p:cNvSpPr txBox="1">
            <a:spLocks noGrp="1"/>
          </p:cNvSpPr>
          <p:nvPr>
            <p:ph idx="4"/>
          </p:nvPr>
        </p:nvSpPr>
        <p:spPr>
          <a:xfrm>
            <a:off x="609603" y="2209803"/>
            <a:ext cx="3733796" cy="35051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3733796" cy="574672"/>
          </a:xfrm>
        </p:spPr>
        <p:txBody>
          <a:bodyPr anchor="b"/>
          <a:lstStyle>
            <a:lvl1pPr marL="0" indent="0">
              <a:buNone/>
              <a:defRPr>
                <a:solidFill>
                  <a:srgbClr val="DC9E1F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Text Placeholder 4"/>
          <p:cNvSpPr txBox="1">
            <a:spLocks noGrp="1"/>
          </p:cNvSpPr>
          <p:nvPr>
            <p:ph type="body" idx="3"/>
          </p:nvPr>
        </p:nvSpPr>
        <p:spPr>
          <a:xfrm>
            <a:off x="4800600" y="1600200"/>
            <a:ext cx="3733796" cy="574672"/>
          </a:xfrm>
        </p:spPr>
        <p:txBody>
          <a:bodyPr anchor="b"/>
          <a:lstStyle>
            <a:lvl1pPr marL="0" indent="0">
              <a:buNone/>
              <a:defRPr>
                <a:solidFill>
                  <a:srgbClr val="DC9E1F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04AB-EE4E-4D3A-97AF-042C76A1DBC3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DEC02-1FCC-4D17-9094-5C6F889EEA3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027602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AF879-C95A-43EB-9ACC-DC72252724A4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4163B-FD38-4E4C-B035-2585CE48358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85016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C6AAC-31DB-4F65-88A9-6869B021F273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47CFC-8496-4A3A-A2DF-C7281F8641A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703067"/>
      </p:ext>
    </p:extLst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8"/>
          <p:cNvSpPr txBox="1">
            <a:spLocks noGrp="1"/>
          </p:cNvSpPr>
          <p:nvPr>
            <p:ph idx="1"/>
          </p:nvPr>
        </p:nvSpPr>
        <p:spPr>
          <a:xfrm>
            <a:off x="3962396" y="1447796"/>
            <a:ext cx="4648196" cy="4267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12648" y="1447796"/>
            <a:ext cx="2971800" cy="1097280"/>
          </a:xfrm>
        </p:spPr>
        <p:txBody>
          <a:bodyPr/>
          <a:lstStyle>
            <a:lvl1pPr>
              <a:defRPr sz="1800" cap="none">
                <a:solidFill>
                  <a:srgbClr val="DC9E1F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12648" y="2547893"/>
            <a:ext cx="2971800" cy="3167106"/>
          </a:xfrm>
        </p:spPr>
        <p:txBody>
          <a:bodyPr tIns="9144"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3019-9BDF-4A55-8DF4-ED0031E706DB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3193B-7531-4275-BBEA-D6382530B65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619937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09603" y="1447796"/>
            <a:ext cx="2971800" cy="1097280"/>
          </a:xfrm>
        </p:spPr>
        <p:txBody>
          <a:bodyPr/>
          <a:lstStyle>
            <a:lvl1pPr>
              <a:defRPr sz="1800" cap="none">
                <a:solidFill>
                  <a:srgbClr val="DC9E1F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657340" y="1447796"/>
            <a:ext cx="3419856" cy="3474720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A6A6A6"/>
                </a:solidFill>
              </a:defRPr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smtClean="0"/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09603" y="2547893"/>
            <a:ext cx="2971800" cy="2405109"/>
          </a:xfrm>
        </p:spPr>
        <p:txBody>
          <a:bodyPr tIns="9144"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930782-6D82-4463-81C9-EE586124DCE3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4A40C-C23C-4D1C-92C5-4FFEDE501B9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308397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3838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Placeholder 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000" b="0" i="0" u="none" strike="noStrike" kern="1200" cap="none" spc="60" baseline="0" smtClean="0">
                <a:solidFill>
                  <a:srgbClr val="FFFFFF"/>
                </a:solidFill>
                <a:uFillTx/>
                <a:latin typeface="Arial Narrow"/>
                <a:cs typeface="+mn-cs"/>
              </a:defRPr>
            </a:lvl1pPr>
          </a:lstStyle>
          <a:p>
            <a:pPr>
              <a:defRPr/>
            </a:pPr>
            <a:fld id="{8A729CB6-7EDD-4B94-A17E-B9DDF068852E}" type="datetime1">
              <a:rPr lang="el-GR"/>
              <a:pPr>
                <a:defRPr/>
              </a:pPr>
              <a:t>18/03/2015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000" b="0" i="0" u="none" strike="noStrike" kern="1200" cap="all" spc="60" baseline="0" smtClean="0">
                <a:solidFill>
                  <a:srgbClr val="FFFFFF"/>
                </a:solidFill>
                <a:uFillTx/>
                <a:latin typeface="Arial Narrow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100" b="0" i="0" u="none" strike="noStrike" kern="1200" cap="none" spc="0" baseline="0" smtClean="0">
                <a:solidFill>
                  <a:srgbClr val="FFFFFF"/>
                </a:solidFill>
                <a:uFillTx/>
                <a:latin typeface="Arial Narrow"/>
                <a:cs typeface="+mn-cs"/>
              </a:defRPr>
            </a:lvl1pPr>
          </a:lstStyle>
          <a:p>
            <a:pPr>
              <a:defRPr/>
            </a:pPr>
            <a:fld id="{68780275-A335-4DAE-95DD-E0334FD1B7F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3" r:id="rId2"/>
    <p:sldLayoutId id="214748367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3" r:id="rId9"/>
    <p:sldLayoutId id="2147483669" r:id="rId10"/>
    <p:sldLayoutId id="2147483670" r:id="rId11"/>
  </p:sldLayoutIdLst>
  <p:transition spd="slow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l-GR" sz="3000" kern="1200" cap="all" spc="50">
          <a:solidFill>
            <a:srgbClr val="FFFFFF"/>
          </a:solidFill>
          <a:latin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ts val="400"/>
        </a:spcBef>
        <a:spcAft>
          <a:spcPts val="600"/>
        </a:spcAft>
        <a:buClr>
          <a:srgbClr val="DC9E1F"/>
        </a:buClr>
        <a:buSzPct val="100000"/>
        <a:buFont typeface="Arial" charset="0"/>
        <a:buChar char="•"/>
        <a:defRPr lang="el-GR" sz="1700" kern="1200" spc="30">
          <a:solidFill>
            <a:srgbClr val="FFFFFF"/>
          </a:solidFill>
          <a:latin typeface="Arial Narrow"/>
        </a:defRPr>
      </a:lvl1pPr>
      <a:lvl2pPr marL="742950" lvl="1" indent="-285750" algn="l" rtl="0" eaLnBrk="1" fontAlgn="base" hangingPunct="1">
        <a:spcBef>
          <a:spcPts val="400"/>
        </a:spcBef>
        <a:spcAft>
          <a:spcPts val="600"/>
        </a:spcAft>
        <a:buClr>
          <a:srgbClr val="DC9E1F"/>
        </a:buClr>
        <a:buSzPct val="100000"/>
        <a:buFont typeface="Arial" charset="0"/>
        <a:buChar char="•"/>
        <a:defRPr lang="el-GR" sz="1700" kern="1200" spc="30">
          <a:solidFill>
            <a:srgbClr val="FFFFFF"/>
          </a:solidFill>
          <a:latin typeface="Arial Narrow"/>
        </a:defRPr>
      </a:lvl2pPr>
      <a:lvl3pPr marL="1143000" lvl="2" indent="-228600" algn="l" rtl="0" eaLnBrk="1" fontAlgn="base" hangingPunct="1">
        <a:spcBef>
          <a:spcPts val="400"/>
        </a:spcBef>
        <a:spcAft>
          <a:spcPts val="600"/>
        </a:spcAft>
        <a:buClr>
          <a:srgbClr val="DC9E1F"/>
        </a:buClr>
        <a:buSzPct val="100000"/>
        <a:buFont typeface="Arial" charset="0"/>
        <a:buChar char="•"/>
        <a:defRPr lang="el-GR" sz="1700" kern="1200" spc="30">
          <a:solidFill>
            <a:srgbClr val="FFFFFF"/>
          </a:solidFill>
          <a:latin typeface="Arial Narrow"/>
        </a:defRPr>
      </a:lvl3pPr>
      <a:lvl4pPr marL="1600200" lvl="3" indent="-228600" algn="l" rtl="0" eaLnBrk="1" fontAlgn="base" hangingPunct="1">
        <a:spcBef>
          <a:spcPts val="400"/>
        </a:spcBef>
        <a:spcAft>
          <a:spcPts val="600"/>
        </a:spcAft>
        <a:buClr>
          <a:srgbClr val="DC9E1F"/>
        </a:buClr>
        <a:buSzPct val="100000"/>
        <a:buFont typeface="Arial" charset="0"/>
        <a:buChar char="•"/>
        <a:defRPr lang="el-GR" sz="1700" kern="1200" spc="30">
          <a:solidFill>
            <a:srgbClr val="FFFFFF"/>
          </a:solidFill>
          <a:latin typeface="Arial Narrow"/>
        </a:defRPr>
      </a:lvl4pPr>
      <a:lvl5pPr marL="2057400" lvl="4" indent="-228600" algn="l" rtl="0" eaLnBrk="1" fontAlgn="base" hangingPunct="1">
        <a:spcBef>
          <a:spcPts val="400"/>
        </a:spcBef>
        <a:spcAft>
          <a:spcPts val="600"/>
        </a:spcAft>
        <a:buClr>
          <a:srgbClr val="DC9E1F"/>
        </a:buClr>
        <a:buSzPct val="100000"/>
        <a:buFont typeface="Arial" charset="0"/>
        <a:buChar char="•"/>
        <a:defRPr lang="el-GR" sz="1700" kern="1200" spc="30">
          <a:solidFill>
            <a:srgbClr val="FFFFFF"/>
          </a:solidFill>
          <a:latin typeface="Arial Narrow"/>
        </a:defRPr>
      </a:lvl5pPr>
      <a:lvl6pPr marL="2514600" indent="-228600" algn="l" rtl="0" eaLnBrk="1" fontAlgn="base" hangingPunct="1">
        <a:spcBef>
          <a:spcPts val="400"/>
        </a:spcBef>
        <a:spcAft>
          <a:spcPts val="600"/>
        </a:spcAft>
        <a:buClr>
          <a:srgbClr val="DC9E1F"/>
        </a:buClr>
        <a:buSzPct val="100000"/>
        <a:buFont typeface="Arial" charset="0"/>
        <a:buChar char="•"/>
        <a:defRPr lang="el-GR" sz="1700" kern="1200" spc="30">
          <a:solidFill>
            <a:srgbClr val="FFFFFF"/>
          </a:solidFill>
          <a:latin typeface="Arial Narrow"/>
        </a:defRPr>
      </a:lvl6pPr>
      <a:lvl7pPr marL="2971800" indent="-228600" algn="l" rtl="0" eaLnBrk="1" fontAlgn="base" hangingPunct="1">
        <a:spcBef>
          <a:spcPts val="400"/>
        </a:spcBef>
        <a:spcAft>
          <a:spcPts val="600"/>
        </a:spcAft>
        <a:buClr>
          <a:srgbClr val="DC9E1F"/>
        </a:buClr>
        <a:buSzPct val="100000"/>
        <a:buFont typeface="Arial" charset="0"/>
        <a:buChar char="•"/>
        <a:defRPr lang="el-GR" sz="1700" kern="1200" spc="30">
          <a:solidFill>
            <a:srgbClr val="FFFFFF"/>
          </a:solidFill>
          <a:latin typeface="Arial Narrow"/>
        </a:defRPr>
      </a:lvl7pPr>
      <a:lvl8pPr marL="3429000" indent="-228600" algn="l" rtl="0" eaLnBrk="1" fontAlgn="base" hangingPunct="1">
        <a:spcBef>
          <a:spcPts val="400"/>
        </a:spcBef>
        <a:spcAft>
          <a:spcPts val="600"/>
        </a:spcAft>
        <a:buClr>
          <a:srgbClr val="DC9E1F"/>
        </a:buClr>
        <a:buSzPct val="100000"/>
        <a:buFont typeface="Arial" charset="0"/>
        <a:buChar char="•"/>
        <a:defRPr lang="el-GR" sz="1700" kern="1200" spc="30">
          <a:solidFill>
            <a:srgbClr val="FFFFFF"/>
          </a:solidFill>
          <a:latin typeface="Arial Narrow"/>
        </a:defRPr>
      </a:lvl8pPr>
      <a:lvl9pPr marL="3886200" indent="-228600" algn="l" rtl="0" eaLnBrk="1" fontAlgn="base" hangingPunct="1">
        <a:spcBef>
          <a:spcPts val="400"/>
        </a:spcBef>
        <a:spcAft>
          <a:spcPts val="600"/>
        </a:spcAft>
        <a:buClr>
          <a:srgbClr val="DC9E1F"/>
        </a:buClr>
        <a:buSzPct val="100000"/>
        <a:buFont typeface="Arial" charset="0"/>
        <a:buChar char="•"/>
        <a:defRPr lang="el-GR" sz="1700" kern="1200" spc="30">
          <a:solidFill>
            <a:srgbClr val="FFFFFF"/>
          </a:solidFill>
          <a:latin typeface="Arial Narrow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gr/url?sa=i&amp;rct=j&amp;q=&amp;esrc=s&amp;source=images&amp;cd=&amp;cad=rja&amp;uact=8&amp;ved=0CAcQjRw&amp;url=http://www.aixmh.gr/slider-big/alcool-kai-giorte/&amp;ei=Q8vAVJKMK4HcUtW0g6gG&amp;bvm=bv.83829542,d.d24&amp;psig=AFQjCNFvIfIKGE_xmxbQ_sj4zaDVRJ7KEQ&amp;ust=1422007242531229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gr/url?sa=i&amp;rct=j&amp;q=&amp;esrc=s&amp;source=images&amp;cd=&amp;cad=rja&amp;uact=8&amp;ved=0CAcQjRw&amp;url=http://www.farmakeutikoskosmos.gr/article-k/harakthristika-epidhmias-h-paidikh-pah/6482&amp;ei=bom_VL3IIoK8UZG3hPAP&amp;bvm=bv.83829542,d.d24&amp;psig=AFQjCNGaOEO5HEahkPl7hjJFsB0dxCYj0w&amp;ust=1421924726218189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gr/url?sa=i&amp;rct=j&amp;q=&amp;esrc=s&amp;source=images&amp;cd=&amp;cad=rja&amp;uact=8&amp;ved=0CAcQjRw&amp;url=https://kosmaser.wordpress.com/tag/%CF%80%CE%B5%CF%81%CE%AF-%CF%85%CE%B3%CE%B5%CE%AF%CE%B1%CF%82/&amp;ei=itPAVMyBD4L0UPnbghA&amp;bvm=bv.83829542,d.d24&amp;psig=AFQjCNErIedLedQJbOhv1bHUaLd6vy5L8w&amp;ust=1422009542069617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google.gr/url?sa=i&amp;rct=j&amp;q=&amp;esrc=s&amp;source=images&amp;cd=&amp;cad=rja&amp;uact=8&amp;ved=0CAcQjRw&amp;url=http://www.medtronic-diabetes.gr/patientstories/potential-solution-pump.html&amp;ei=a23TVIzmF8WBUdSxgFg&amp;bvm=bv.85142067,d.d24&amp;psig=AFQjCNG3igF0tbY990ZLt0O-3opHQKbl-w&amp;ust=142322859101933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entrez/query.fcgi?cmd=Retrieve&amp;db=pubmed&amp;dopt=Abstract&amp;list_uids=15315865&amp;query_hl=1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3"/>
          <p:cNvSpPr/>
          <p:nvPr/>
        </p:nvSpPr>
        <p:spPr>
          <a:xfrm>
            <a:off x="757238" y="260350"/>
            <a:ext cx="7632700" cy="1754188"/>
          </a:xfrm>
          <a:prstGeom prst="rect">
            <a:avLst/>
          </a:prstGeom>
          <a:solidFill>
            <a:srgbClr val="000000"/>
          </a:solidFill>
          <a:ln w="9528">
            <a:noFill/>
            <a:prstDash val="solid"/>
          </a:ln>
          <a:effectLst>
            <a:glow rad="139700">
              <a:schemeClr val="bg1">
                <a:alpha val="40000"/>
              </a:schemeClr>
            </a:glow>
          </a:effectLst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5400" b="1" i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>
                    <a:srgbClr val="000000"/>
                  </a:outerShdw>
                </a:effectLst>
                <a:latin typeface="Consolas" pitchFamily="49"/>
                <a:cs typeface="Consolas" pitchFamily="49"/>
              </a:rPr>
              <a:t>ΣΑΚΧΑΡΩΔΗΣ ΔΙΑΒΗΤΗΣ ΚΑΙ ΔΙΑΤΡΟΦΗ</a:t>
            </a:r>
            <a:endParaRPr lang="el-GR" sz="54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>
                  <a:srgbClr val="000000"/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3" name="Ορθογώνιο 1"/>
          <p:cNvSpPr/>
          <p:nvPr/>
        </p:nvSpPr>
        <p:spPr>
          <a:xfrm>
            <a:off x="757238" y="1484313"/>
            <a:ext cx="7632700" cy="221615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4800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Consolas" pitchFamily="49"/>
              <a:cs typeface="Consolas" pitchFamily="4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dirty="0">
              <a:solidFill>
                <a:srgbClr val="FFFFFF"/>
              </a:solidFill>
              <a:latin typeface="Arial Narrow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i="1" dirty="0">
                <a:solidFill>
                  <a:srgbClr val="FFFFFF"/>
                </a:solidFill>
                <a:latin typeface="Calibri"/>
                <a:cs typeface="+mn-cs"/>
              </a:rPr>
              <a:t>ΙΕΚ ΛΑΓΚΑΔΑ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i="1" dirty="0">
                <a:solidFill>
                  <a:srgbClr val="FFFFFF"/>
                </a:solidFill>
                <a:latin typeface="Calibri"/>
                <a:cs typeface="+mn-cs"/>
              </a:rPr>
              <a:t>ΣΤΕΛΕΧΟΣ ΔΙΑΤΡΟΦΗΣ ΚΑΙ ΔΙΑΙΤΟΛΟΓΙΑΣ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i="1" kern="0" dirty="0">
                <a:solidFill>
                  <a:srgbClr val="FFFFFF"/>
                </a:solidFill>
                <a:latin typeface="Calibri"/>
                <a:cs typeface="+mn-cs"/>
              </a:rPr>
              <a:t>22</a:t>
            </a:r>
            <a:r>
              <a:rPr lang="el-GR" b="1" i="1" dirty="0">
                <a:solidFill>
                  <a:srgbClr val="FFFFFF"/>
                </a:solidFill>
                <a:latin typeface="Calibri"/>
                <a:cs typeface="+mn-cs"/>
              </a:rPr>
              <a:t>/01/2015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i="1" dirty="0">
                <a:solidFill>
                  <a:srgbClr val="FFFFFF"/>
                </a:solidFill>
                <a:latin typeface="Calibri"/>
                <a:cs typeface="+mn-cs"/>
              </a:rPr>
              <a:t>ΧΡΙΣΤΟΦΟΡΙΔΗΣ ΓΕΩΡΓΙΟΣ</a:t>
            </a:r>
          </a:p>
        </p:txBody>
      </p:sp>
      <p:pic>
        <p:nvPicPr>
          <p:cNvPr id="5124" name="Εικόνα 2" descr="C:\Users\ΓΙΩΡΓΟΣ\Desktop\ΕΡΓΑΣΙΑ ΙΕΚ ΔΙΑΒΗΤΗΣ ΚΑΙ ΔΙΑΤΡΟΦΗ\imagesW4574A3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700463"/>
            <a:ext cx="4608512" cy="1889125"/>
          </a:xfrm>
          <a:prstGeom prst="rect">
            <a:avLst/>
          </a:prstGeom>
          <a:noFill/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Ορθογώνιο 3"/>
          <p:cNvSpPr>
            <a:spLocks noChangeArrowheads="1"/>
          </p:cNvSpPr>
          <p:nvPr/>
        </p:nvSpPr>
        <p:spPr bwMode="auto">
          <a:xfrm>
            <a:off x="385763" y="1123950"/>
            <a:ext cx="81105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sz="1400" b="1">
                <a:solidFill>
                  <a:srgbClr val="FF0000"/>
                </a:solidFill>
              </a:rPr>
              <a:t>  </a:t>
            </a:r>
            <a:r>
              <a:rPr lang="el-GR" altLang="el-GR" b="1">
                <a:solidFill>
                  <a:srgbClr val="FF0000"/>
                </a:solidFill>
              </a:rPr>
              <a:t>Απαραίτητη προϋπόθεση για το</a:t>
            </a:r>
            <a:r>
              <a:rPr lang="en-US" altLang="el-GR" b="1">
                <a:solidFill>
                  <a:srgbClr val="FF0000"/>
                </a:solidFill>
              </a:rPr>
              <a:t> </a:t>
            </a:r>
            <a:r>
              <a:rPr lang="el-GR" altLang="el-GR" b="1">
                <a:solidFill>
                  <a:srgbClr val="FF0000"/>
                </a:solidFill>
              </a:rPr>
              <a:t>σωστό υπολογισμό των μονάδων</a:t>
            </a:r>
            <a:r>
              <a:rPr lang="en-US" altLang="el-GR" b="1">
                <a:solidFill>
                  <a:srgbClr val="FF0000"/>
                </a:solidFill>
              </a:rPr>
              <a:t> </a:t>
            </a:r>
            <a:r>
              <a:rPr lang="el-GR" altLang="el-GR" b="1">
                <a:solidFill>
                  <a:srgbClr val="FF0000"/>
                </a:solidFill>
              </a:rPr>
              <a:t>ινσουλίνης που απαιτούνται σε</a:t>
            </a:r>
            <a:r>
              <a:rPr lang="en-US" altLang="el-GR" b="1">
                <a:solidFill>
                  <a:srgbClr val="FF0000"/>
                </a:solidFill>
              </a:rPr>
              <a:t> </a:t>
            </a:r>
            <a:r>
              <a:rPr lang="el-GR" altLang="el-GR" b="1">
                <a:solidFill>
                  <a:srgbClr val="FF0000"/>
                </a:solidFill>
              </a:rPr>
              <a:t>κάθε γεύμα είναι να γνωρίζετε δύο</a:t>
            </a:r>
            <a:r>
              <a:rPr lang="en-US" altLang="el-GR" b="1">
                <a:solidFill>
                  <a:srgbClr val="FF0000"/>
                </a:solidFill>
              </a:rPr>
              <a:t> </a:t>
            </a:r>
            <a:r>
              <a:rPr lang="el-GR" altLang="el-GR" b="1">
                <a:solidFill>
                  <a:srgbClr val="FF0000"/>
                </a:solidFill>
              </a:rPr>
              <a:t>σημαντικές παραμέτρους:</a:t>
            </a:r>
            <a:endParaRPr lang="el-GR" altLang="el-GR">
              <a:solidFill>
                <a:srgbClr val="FF0000"/>
              </a:solidFill>
            </a:endParaRPr>
          </a:p>
        </p:txBody>
      </p:sp>
      <p:sp>
        <p:nvSpPr>
          <p:cNvPr id="3" name="Ορθογώνιο 4"/>
          <p:cNvSpPr/>
          <p:nvPr/>
        </p:nvSpPr>
        <p:spPr>
          <a:xfrm>
            <a:off x="385763" y="2060575"/>
            <a:ext cx="8110537" cy="224631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Courier New" pitchFamily="49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Πόσο σας κατεβάζει το σάκχαρο η μία μονάδα ινσουλίνης, ποιός</a:t>
            </a:r>
            <a:r>
              <a:rPr lang="en-US" sz="140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είναι δηλαδή ο συντελεστής ευαισθησίας του οργανισμού σας στην</a:t>
            </a:r>
            <a:r>
              <a:rPr lang="en-US" sz="140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ινσουλίνη. Ο συντελεστής ευαισθησίας του οργανισμού σας καθορίζεται από τον ιατρό σας!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400">
              <a:solidFill>
                <a:srgbClr val="FFFFFF"/>
              </a:solidFill>
              <a:latin typeface="Calibri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Courier New" pitchFamily="49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400">
              <a:solidFill>
                <a:srgbClr val="FFFFFF"/>
              </a:solidFill>
              <a:latin typeface="Calibri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Courier New" pitchFamily="49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Πόση ινσουλίνη χρειάζεται ανά</a:t>
            </a:r>
            <a:r>
              <a:rPr lang="en-US" sz="140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ισοδύναμο υδατανθράκων, ποιός</a:t>
            </a:r>
            <a:r>
              <a:rPr lang="en-US" sz="140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είναι δηλαδή ο λόγος ινσουλίνης:</a:t>
            </a:r>
            <a:r>
              <a:rPr lang="en-US" sz="140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υδατανθράκες. Ο λόγος αυτός υποδηλώνει πόσα γραμμάρια υδατανθράκων «καίει» μια μονάδα ινσουλίνης. Ο ιατρός σας θα καθορίσει</a:t>
            </a:r>
            <a:r>
              <a:rPr lang="en-US" sz="140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επίσης το συγκεκριμένο λόγο!</a:t>
            </a:r>
            <a:r>
              <a:rPr lang="en-US" sz="140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Στη διαμόρφωση της συνολικής δόσης της ινσουλίνης του γεύματος</a:t>
            </a:r>
            <a:r>
              <a:rPr lang="en-US" sz="140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θα πρέπει να προσθέτετε και την</a:t>
            </a:r>
            <a:r>
              <a:rPr lang="en-US" sz="140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>
                <a:solidFill>
                  <a:srgbClr val="FFFFFF"/>
                </a:solidFill>
                <a:latin typeface="Calibri"/>
                <a:cs typeface="+mn-cs"/>
              </a:rPr>
              <a:t>ποσότητα της ινσουλίνης που απαιτείται για τη διόρθωση του σακχάρου.</a:t>
            </a:r>
          </a:p>
        </p:txBody>
      </p:sp>
      <p:sp>
        <p:nvSpPr>
          <p:cNvPr id="5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Ορθογώνιο 2"/>
          <p:cNvSpPr>
            <a:spLocks noChangeArrowheads="1"/>
          </p:cNvSpPr>
          <p:nvPr/>
        </p:nvSpPr>
        <p:spPr bwMode="auto">
          <a:xfrm>
            <a:off x="1929606" y="903288"/>
            <a:ext cx="4781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b="1" dirty="0">
                <a:solidFill>
                  <a:srgbClr val="FF0000"/>
                </a:solidFill>
              </a:rPr>
              <a:t>Ισοδύναμα Υδατανθράκων Και Ινσουλίνης</a:t>
            </a:r>
            <a:endParaRPr lang="el-GR" altLang="el-GR" dirty="0">
              <a:solidFill>
                <a:srgbClr val="FF0000"/>
              </a:solidFill>
            </a:endParaRPr>
          </a:p>
        </p:txBody>
      </p:sp>
      <p:sp>
        <p:nvSpPr>
          <p:cNvPr id="12291" name="Ορθογώνιο 3"/>
          <p:cNvSpPr>
            <a:spLocks noChangeArrowheads="1"/>
          </p:cNvSpPr>
          <p:nvPr/>
        </p:nvSpPr>
        <p:spPr bwMode="auto">
          <a:xfrm>
            <a:off x="349250" y="1484784"/>
            <a:ext cx="81835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dirty="0">
                <a:solidFill>
                  <a:srgbClr val="FFFFFF"/>
                </a:solidFill>
              </a:rPr>
              <a:t> </a:t>
            </a:r>
            <a:r>
              <a:rPr lang="el-GR" altLang="el-GR" sz="1400" dirty="0">
                <a:solidFill>
                  <a:srgbClr val="FFFFFF"/>
                </a:solidFill>
              </a:rPr>
              <a:t>Ο υπολογισμός των ισοδυνάμων υδατάνθρακα είναι θεμελιώδους σημασίας για τον υπολογισμό της δόσης της υπερταχείας ινσουλίνης, για τα γεύματα αλλά και για την αποφυγή εκδήλωσης επεισοδίων υπογλυκαιμίας.</a:t>
            </a:r>
          </a:p>
        </p:txBody>
      </p:sp>
      <p:sp>
        <p:nvSpPr>
          <p:cNvPr id="12292" name="Ορθογώνιο 4"/>
          <p:cNvSpPr>
            <a:spLocks noChangeArrowheads="1"/>
          </p:cNvSpPr>
          <p:nvPr/>
        </p:nvSpPr>
        <p:spPr bwMode="auto">
          <a:xfrm>
            <a:off x="349250" y="2492896"/>
            <a:ext cx="81835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b="1" dirty="0">
                <a:solidFill>
                  <a:srgbClr val="FF0000"/>
                </a:solidFill>
              </a:rPr>
              <a:t>Ισοδύναμα υδατανθράκων: </a:t>
            </a:r>
            <a:r>
              <a:rPr lang="el-GR" altLang="el-GR" dirty="0">
                <a:solidFill>
                  <a:srgbClr val="FFFFFF"/>
                </a:solidFill>
              </a:rPr>
              <a:t> </a:t>
            </a:r>
            <a:r>
              <a:rPr lang="el-GR" altLang="el-GR" sz="1400" dirty="0">
                <a:solidFill>
                  <a:srgbClr val="FFFFFF"/>
                </a:solidFill>
              </a:rPr>
              <a:t>Ένα γραμμάριο υδατάνθρακα παρέχει στον οργανισμό </a:t>
            </a:r>
            <a:r>
              <a:rPr lang="el-GR" altLang="el-GR" sz="1400" dirty="0">
                <a:solidFill>
                  <a:srgbClr val="FF0000"/>
                </a:solidFill>
              </a:rPr>
              <a:t>4 θερμίδες </a:t>
            </a:r>
            <a:r>
              <a:rPr lang="el-GR" altLang="el-GR" sz="1400" dirty="0">
                <a:solidFill>
                  <a:srgbClr val="FFFFFF"/>
                </a:solidFill>
              </a:rPr>
              <a:t>και </a:t>
            </a:r>
            <a:r>
              <a:rPr lang="el-GR" altLang="el-GR" sz="1400" dirty="0" smtClean="0">
                <a:solidFill>
                  <a:srgbClr val="FF0000"/>
                </a:solidFill>
              </a:rPr>
              <a:t>κάθε </a:t>
            </a:r>
            <a:r>
              <a:rPr lang="el-GR" altLang="el-GR" sz="1400" dirty="0">
                <a:solidFill>
                  <a:srgbClr val="FF0000"/>
                </a:solidFill>
              </a:rPr>
              <a:t>15 </a:t>
            </a:r>
            <a:r>
              <a:rPr lang="el-GR" altLang="el-GR" sz="1400" dirty="0" err="1">
                <a:solidFill>
                  <a:srgbClr val="FF0000"/>
                </a:solidFill>
              </a:rPr>
              <a:t>γρ</a:t>
            </a:r>
            <a:r>
              <a:rPr lang="el-GR" altLang="el-GR" sz="1400" dirty="0">
                <a:solidFill>
                  <a:srgbClr val="FF0000"/>
                </a:solidFill>
              </a:rPr>
              <a:t>. </a:t>
            </a:r>
            <a:r>
              <a:rPr lang="el-GR" altLang="el-GR" sz="1400" dirty="0" smtClean="0">
                <a:solidFill>
                  <a:srgbClr val="FF0000"/>
                </a:solidFill>
              </a:rPr>
              <a:t>υδατανθράκων</a:t>
            </a:r>
            <a:r>
              <a:rPr lang="el-GR" altLang="el-GR" sz="1400" dirty="0">
                <a:solidFill>
                  <a:srgbClr val="FFFFFF"/>
                </a:solidFill>
              </a:rPr>
              <a:t>.</a:t>
            </a:r>
            <a:r>
              <a:rPr lang="el-GR" altLang="el-GR" sz="1400" dirty="0">
                <a:solidFill>
                  <a:srgbClr val="000000"/>
                </a:solidFill>
              </a:rPr>
              <a:t> </a:t>
            </a:r>
            <a:r>
              <a:rPr lang="el-GR" altLang="el-GR" sz="1400" dirty="0">
                <a:solidFill>
                  <a:srgbClr val="FFFFFF"/>
                </a:solidFill>
              </a:rPr>
              <a:t>Ο αριθμός αυτός είναι το μέτρο σύγκρισης της ποσότητας υδατανθράκων παγκοσμίως.</a:t>
            </a:r>
          </a:p>
        </p:txBody>
      </p:sp>
      <p:sp>
        <p:nvSpPr>
          <p:cNvPr id="12293" name="Ορθογώνιο 5"/>
          <p:cNvSpPr>
            <a:spLocks noChangeArrowheads="1"/>
          </p:cNvSpPr>
          <p:nvPr/>
        </p:nvSpPr>
        <p:spPr bwMode="auto">
          <a:xfrm>
            <a:off x="349250" y="3490913"/>
            <a:ext cx="8183563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b="1" dirty="0">
                <a:solidFill>
                  <a:srgbClr val="FF0000"/>
                </a:solidFill>
              </a:rPr>
              <a:t>Ισοδύναμα ινσουλίνης</a:t>
            </a:r>
            <a:r>
              <a:rPr lang="el-GR" altLang="el-GR" b="1" dirty="0" smtClean="0">
                <a:solidFill>
                  <a:srgbClr val="FF0000"/>
                </a:solidFill>
              </a:rPr>
              <a:t>:  </a:t>
            </a:r>
            <a:r>
              <a:rPr lang="el-GR" altLang="el-GR" sz="1400" dirty="0">
                <a:solidFill>
                  <a:srgbClr val="FFFFFF"/>
                </a:solidFill>
              </a:rPr>
              <a:t>Τα</a:t>
            </a:r>
            <a:r>
              <a:rPr lang="el-GR" altLang="el-GR" dirty="0">
                <a:solidFill>
                  <a:srgbClr val="FF0000"/>
                </a:solidFill>
              </a:rPr>
              <a:t> </a:t>
            </a:r>
            <a:r>
              <a:rPr lang="el-GR" altLang="el-GR" sz="1400" dirty="0">
                <a:solidFill>
                  <a:srgbClr val="FFFFFF"/>
                </a:solidFill>
              </a:rPr>
              <a:t>ισοδύναμα υδατανθράκων απευθύνονται σε </a:t>
            </a:r>
            <a:r>
              <a:rPr lang="el-GR" altLang="el-GR" sz="1400" b="1" dirty="0">
                <a:solidFill>
                  <a:srgbClr val="FF0000"/>
                </a:solidFill>
              </a:rPr>
              <a:t>διαβητικούς</a:t>
            </a:r>
            <a:r>
              <a:rPr lang="en-US" altLang="el-GR" sz="1400" b="1" dirty="0">
                <a:solidFill>
                  <a:srgbClr val="FF0000"/>
                </a:solidFill>
              </a:rPr>
              <a:t> </a:t>
            </a:r>
            <a:r>
              <a:rPr lang="el-GR" altLang="el-GR" sz="1400" b="1" dirty="0">
                <a:solidFill>
                  <a:srgbClr val="FF0000"/>
                </a:solidFill>
              </a:rPr>
              <a:t>τύπου 1</a:t>
            </a:r>
            <a:r>
              <a:rPr lang="el-GR" altLang="el-GR" sz="1400" dirty="0">
                <a:solidFill>
                  <a:srgbClr val="FFFFFF"/>
                </a:solidFill>
              </a:rPr>
              <a:t> καθώς </a:t>
            </a:r>
            <a:r>
              <a:rPr lang="el-GR" altLang="el-GR" sz="1400" b="1" dirty="0">
                <a:solidFill>
                  <a:srgbClr val="FF0000"/>
                </a:solidFill>
              </a:rPr>
              <a:t>και διαβητικούς τύπου 2 </a:t>
            </a:r>
            <a:r>
              <a:rPr lang="el-GR" altLang="el-GR" sz="1400" dirty="0">
                <a:solidFill>
                  <a:srgbClr val="FFFFFF"/>
                </a:solidFill>
              </a:rPr>
              <a:t>που λαμβάνουν ινσουλίνη ταχείας δράσης προ φαγητού για ρύθμιση του σακχάρου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τους.</a:t>
            </a:r>
            <a:r>
              <a:rPr lang="el-GR" altLang="el-GR" sz="1400" dirty="0">
                <a:solidFill>
                  <a:srgbClr val="000000"/>
                </a:solidFill>
              </a:rPr>
              <a:t> </a:t>
            </a:r>
            <a:r>
              <a:rPr lang="el-GR" altLang="el-GR" sz="1400" dirty="0">
                <a:solidFill>
                  <a:srgbClr val="FFFFFF"/>
                </a:solidFill>
              </a:rPr>
              <a:t>Απαραίτητη προϋπόθεση είναι να γνωρίζουμε τη </a:t>
            </a:r>
            <a:r>
              <a:rPr lang="el-GR" altLang="el-GR" sz="1400" dirty="0">
                <a:solidFill>
                  <a:srgbClr val="FF0000"/>
                </a:solidFill>
              </a:rPr>
              <a:t>δόση της ινσουλίνης </a:t>
            </a:r>
            <a:r>
              <a:rPr lang="el-GR" altLang="el-GR" sz="1400" dirty="0">
                <a:solidFill>
                  <a:srgbClr val="FFFFFF"/>
                </a:solidFill>
              </a:rPr>
              <a:t>που απαιτείται ανά </a:t>
            </a:r>
            <a:r>
              <a:rPr lang="el-GR" altLang="el-GR" sz="1400" dirty="0">
                <a:solidFill>
                  <a:srgbClr val="FF0000"/>
                </a:solidFill>
              </a:rPr>
              <a:t>ισοδύναμο υδατανθράκων </a:t>
            </a:r>
            <a:r>
              <a:rPr lang="el-GR" altLang="el-GR" sz="1400" dirty="0">
                <a:solidFill>
                  <a:srgbClr val="FFFFFF"/>
                </a:solidFill>
              </a:rPr>
              <a:t>ή ανά ορισμένα γραμμάρια υδατανθράκων, πληροφορία που καθορίζεται από τον θεράποντα ιατρό</a:t>
            </a:r>
            <a:r>
              <a:rPr lang="el-GR" altLang="el-GR" sz="1400" dirty="0">
                <a:solidFill>
                  <a:srgbClr val="000000"/>
                </a:solidFill>
              </a:rPr>
              <a:t>.</a:t>
            </a:r>
            <a:r>
              <a:rPr lang="el-GR" altLang="el-GR" sz="14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7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Ορθογώνιο 2"/>
          <p:cNvSpPr>
            <a:spLocks noChangeArrowheads="1"/>
          </p:cNvSpPr>
          <p:nvPr/>
        </p:nvSpPr>
        <p:spPr bwMode="auto">
          <a:xfrm>
            <a:off x="684213" y="938213"/>
            <a:ext cx="1522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ΠΑΡΑΔΕΙΓΜΑ:</a:t>
            </a:r>
            <a:endParaRPr lang="el-GR" altLang="el-GR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Ορθογώνιο 3"/>
          <p:cNvSpPr/>
          <p:nvPr/>
        </p:nvSpPr>
        <p:spPr>
          <a:xfrm>
            <a:off x="684213" y="1276350"/>
            <a:ext cx="7848600" cy="95408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Ένα άτομο διαβητικό με πρωινό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σάκχαρο 150 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mg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/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dl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, πρόκειται να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προγευματίσει με τα εξής: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dirty="0" err="1">
                <a:solidFill>
                  <a:srgbClr val="FFFFFF"/>
                </a:solidFill>
                <a:latin typeface="Calibri"/>
                <a:cs typeface="+mn-cs"/>
              </a:rPr>
              <a:t>Έν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α ποτήρι γάλα 240 ml</a:t>
            </a:r>
            <a:endParaRPr lang="el-GR" sz="1400" dirty="0">
              <a:solidFill>
                <a:srgbClr val="FFFFFF"/>
              </a:solidFill>
              <a:latin typeface="Calibri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dirty="0" err="1">
                <a:solidFill>
                  <a:srgbClr val="FFFFFF"/>
                </a:solidFill>
                <a:latin typeface="Calibri"/>
                <a:cs typeface="+mn-cs"/>
              </a:rPr>
              <a:t>Έν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α φλιτζάνι corn flakes και</a:t>
            </a:r>
            <a:endParaRPr lang="el-GR" sz="1400" dirty="0">
              <a:solidFill>
                <a:srgbClr val="FFFFFF"/>
              </a:solidFill>
              <a:latin typeface="Calibri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dirty="0" err="1">
                <a:solidFill>
                  <a:srgbClr val="FFFFFF"/>
                </a:solidFill>
                <a:latin typeface="Calibri"/>
                <a:cs typeface="+mn-cs"/>
              </a:rPr>
              <a:t>Έν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α ποτήρι χυμό πορτοκαλιού</a:t>
            </a:r>
            <a:endParaRPr lang="el-GR" sz="140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14340" name="Ορθογώνιο 4"/>
          <p:cNvSpPr>
            <a:spLocks noChangeArrowheads="1"/>
          </p:cNvSpPr>
          <p:nvPr/>
        </p:nvSpPr>
        <p:spPr bwMode="auto">
          <a:xfrm>
            <a:off x="684213" y="2136775"/>
            <a:ext cx="784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sz="1400" dirty="0">
                <a:solidFill>
                  <a:srgbClr val="FFFFFF"/>
                </a:solidFill>
              </a:rPr>
              <a:t>Αν ο συντελεστής ευαισθησίας του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συγκεκριμένου διαβητικού στην ινσουλίνη είναι 40 </a:t>
            </a:r>
            <a:r>
              <a:rPr lang="en-US" altLang="el-GR" sz="1400" dirty="0">
                <a:solidFill>
                  <a:srgbClr val="FFFFFF"/>
                </a:solidFill>
              </a:rPr>
              <a:t>mg</a:t>
            </a:r>
            <a:r>
              <a:rPr lang="el-GR" altLang="el-GR" sz="1400" dirty="0">
                <a:solidFill>
                  <a:srgbClr val="FFFFFF"/>
                </a:solidFill>
              </a:rPr>
              <a:t>/</a:t>
            </a:r>
            <a:r>
              <a:rPr lang="en-US" altLang="el-GR" sz="1400" dirty="0">
                <a:solidFill>
                  <a:srgbClr val="FFFFFF"/>
                </a:solidFill>
              </a:rPr>
              <a:t>dl</a:t>
            </a:r>
            <a:r>
              <a:rPr lang="el-GR" altLang="el-GR" sz="1400" dirty="0">
                <a:solidFill>
                  <a:srgbClr val="FFFFFF"/>
                </a:solidFill>
              </a:rPr>
              <a:t> (δηλ. η μία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μονάδα ινσουλίνης κατεβάζει το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σάκχαρο κατά 40 </a:t>
            </a:r>
            <a:r>
              <a:rPr lang="en-US" altLang="el-GR" sz="1400" dirty="0">
                <a:solidFill>
                  <a:srgbClr val="FFFFFF"/>
                </a:solidFill>
              </a:rPr>
              <a:t>mg</a:t>
            </a:r>
            <a:r>
              <a:rPr lang="el-GR" altLang="el-GR" sz="1400" dirty="0">
                <a:solidFill>
                  <a:srgbClr val="FFFFFF"/>
                </a:solidFill>
              </a:rPr>
              <a:t>/</a:t>
            </a:r>
            <a:r>
              <a:rPr lang="en-US" altLang="el-GR" sz="1400" dirty="0">
                <a:solidFill>
                  <a:srgbClr val="FFFFFF"/>
                </a:solidFill>
              </a:rPr>
              <a:t>dl</a:t>
            </a:r>
            <a:r>
              <a:rPr lang="el-GR" altLang="el-GR" sz="1400" dirty="0">
                <a:solidFill>
                  <a:srgbClr val="FFFFFF"/>
                </a:solidFill>
              </a:rPr>
              <a:t>), ενώ αν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για </a:t>
            </a:r>
            <a:r>
              <a:rPr lang="el-GR" altLang="el-GR" sz="1400" b="1" dirty="0">
                <a:solidFill>
                  <a:srgbClr val="FF0000"/>
                </a:solidFill>
              </a:rPr>
              <a:t>κάθε ισοδύναμο υδατανθράκων</a:t>
            </a:r>
            <a:r>
              <a:rPr lang="en-US" altLang="el-GR" sz="1400" b="1" dirty="0">
                <a:solidFill>
                  <a:srgbClr val="FF0000"/>
                </a:solidFill>
              </a:rPr>
              <a:t> </a:t>
            </a:r>
            <a:r>
              <a:rPr lang="el-GR" altLang="el-GR" sz="1400" b="1" dirty="0">
                <a:solidFill>
                  <a:srgbClr val="FF0000"/>
                </a:solidFill>
              </a:rPr>
              <a:t>χρειάζεται 1,5 μονάδες ινσουλίνης</a:t>
            </a:r>
            <a:r>
              <a:rPr lang="el-GR" altLang="el-GR" sz="1400" dirty="0">
                <a:solidFill>
                  <a:srgbClr val="FFFFFF"/>
                </a:solidFill>
              </a:rPr>
              <a:t>,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τότε η δόση της ινσουλίνης που θα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πρέπει να υπολογίσει για το πρόγευμα του θα υπολογιστεί σε τρία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στάδια:</a:t>
            </a:r>
          </a:p>
        </p:txBody>
      </p:sp>
      <p:sp>
        <p:nvSpPr>
          <p:cNvPr id="14341" name="Ορθογώνιο 5"/>
          <p:cNvSpPr>
            <a:spLocks noChangeArrowheads="1"/>
          </p:cNvSpPr>
          <p:nvPr/>
        </p:nvSpPr>
        <p:spPr bwMode="auto">
          <a:xfrm>
            <a:off x="684213" y="3429000"/>
            <a:ext cx="7848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sz="1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ΣΤΑΔΙΟ 1</a:t>
            </a:r>
            <a:endParaRPr lang="el-GR" altLang="el-GR" sz="1400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  <a:p>
            <a:r>
              <a:rPr lang="el-GR" altLang="el-GR" sz="1400" i="1" dirty="0">
                <a:solidFill>
                  <a:srgbClr val="FF0000"/>
                </a:solidFill>
              </a:rPr>
              <a:t>ΥΠΟΛΟΓΙΣΜΟΣ ΤΗΣ ΔΙΟΡΘΩΣΗΣ</a:t>
            </a:r>
            <a:r>
              <a:rPr lang="en-US" altLang="el-GR" sz="1400" i="1" dirty="0">
                <a:solidFill>
                  <a:srgbClr val="FF0000"/>
                </a:solidFill>
              </a:rPr>
              <a:t> </a:t>
            </a:r>
            <a:r>
              <a:rPr lang="el-GR" altLang="el-GR" sz="1400" i="1" dirty="0">
                <a:solidFill>
                  <a:srgbClr val="FF0000"/>
                </a:solidFill>
              </a:rPr>
              <a:t>ΤΟΥ ΣΑΚΧΑΡΟΥ</a:t>
            </a:r>
            <a:endParaRPr lang="el-GR" altLang="el-GR" sz="1400" dirty="0">
              <a:solidFill>
                <a:srgbClr val="FF0000"/>
              </a:solidFill>
            </a:endParaRPr>
          </a:p>
          <a:p>
            <a:r>
              <a:rPr lang="el-GR" altLang="el-GR" sz="1400" dirty="0">
                <a:solidFill>
                  <a:srgbClr val="FFFFFF"/>
                </a:solidFill>
              </a:rPr>
              <a:t>Για να διορθώσει το σάκχαρο του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θα πρέπει να κατεβάσει την τιμή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του σακχάρου στα 100 </a:t>
            </a:r>
            <a:r>
              <a:rPr lang="en-US" altLang="el-GR" sz="1400" dirty="0">
                <a:solidFill>
                  <a:srgbClr val="FFFFFF"/>
                </a:solidFill>
              </a:rPr>
              <a:t>mg</a:t>
            </a:r>
            <a:r>
              <a:rPr lang="el-GR" altLang="el-GR" sz="1400" dirty="0">
                <a:solidFill>
                  <a:srgbClr val="FFFFFF"/>
                </a:solidFill>
              </a:rPr>
              <a:t>/</a:t>
            </a:r>
            <a:r>
              <a:rPr lang="en-US" altLang="el-GR" sz="1400" dirty="0">
                <a:solidFill>
                  <a:srgbClr val="FFFFFF"/>
                </a:solidFill>
              </a:rPr>
              <a:t>dl</a:t>
            </a:r>
            <a:r>
              <a:rPr lang="el-GR" altLang="el-GR" sz="1400" dirty="0">
                <a:solidFill>
                  <a:srgbClr val="FFFFFF"/>
                </a:solidFill>
              </a:rPr>
              <a:t>. Άρα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αφού το πρωινό του σάκχαρο είναι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150 </a:t>
            </a:r>
            <a:r>
              <a:rPr lang="en-US" altLang="el-GR" sz="1400" dirty="0">
                <a:solidFill>
                  <a:srgbClr val="FFFFFF"/>
                </a:solidFill>
              </a:rPr>
              <a:t>mg</a:t>
            </a:r>
            <a:r>
              <a:rPr lang="el-GR" altLang="el-GR" sz="1400" dirty="0">
                <a:solidFill>
                  <a:srgbClr val="FFFFFF"/>
                </a:solidFill>
              </a:rPr>
              <a:t>/</a:t>
            </a:r>
            <a:r>
              <a:rPr lang="en-US" altLang="el-GR" sz="1400" dirty="0">
                <a:solidFill>
                  <a:srgbClr val="FFFFFF"/>
                </a:solidFill>
              </a:rPr>
              <a:t>dl</a:t>
            </a:r>
            <a:r>
              <a:rPr lang="el-GR" altLang="el-GR" sz="1400" dirty="0">
                <a:solidFill>
                  <a:srgbClr val="FFFFFF"/>
                </a:solidFill>
              </a:rPr>
              <a:t> και ο επιθυμητός στόχος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είναι όπως είδαμε τα 100 </a:t>
            </a:r>
            <a:r>
              <a:rPr lang="en-US" altLang="el-GR" sz="1400" dirty="0">
                <a:solidFill>
                  <a:srgbClr val="FFFFFF"/>
                </a:solidFill>
              </a:rPr>
              <a:t>mg</a:t>
            </a:r>
            <a:r>
              <a:rPr lang="el-GR" altLang="el-GR" sz="1400" dirty="0">
                <a:solidFill>
                  <a:srgbClr val="FFFFFF"/>
                </a:solidFill>
              </a:rPr>
              <a:t>/</a:t>
            </a:r>
            <a:r>
              <a:rPr lang="en-US" altLang="el-GR" sz="1400" dirty="0">
                <a:solidFill>
                  <a:srgbClr val="FFFFFF"/>
                </a:solidFill>
              </a:rPr>
              <a:t>dl</a:t>
            </a:r>
            <a:r>
              <a:rPr lang="el-GR" altLang="el-GR" sz="1400" dirty="0">
                <a:solidFill>
                  <a:srgbClr val="FFFFFF"/>
                </a:solidFill>
              </a:rPr>
              <a:t>: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150 (μετρημένο σάκχαρο) – 100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(επιθυμητό σάκχαρο) = 50 </a:t>
            </a:r>
            <a:r>
              <a:rPr lang="en-US" altLang="el-GR" sz="1400" dirty="0">
                <a:solidFill>
                  <a:srgbClr val="FFFFFF"/>
                </a:solidFill>
              </a:rPr>
              <a:t>mg</a:t>
            </a:r>
            <a:r>
              <a:rPr lang="el-GR" altLang="el-GR" sz="1400" dirty="0">
                <a:solidFill>
                  <a:srgbClr val="FFFFFF"/>
                </a:solidFill>
              </a:rPr>
              <a:t>/</a:t>
            </a:r>
            <a:r>
              <a:rPr lang="en-US" altLang="el-GR" sz="1400" dirty="0">
                <a:solidFill>
                  <a:srgbClr val="FFFFFF"/>
                </a:solidFill>
              </a:rPr>
              <a:t>dl </a:t>
            </a:r>
            <a:r>
              <a:rPr lang="el-GR" altLang="el-GR" sz="1400" dirty="0">
                <a:solidFill>
                  <a:srgbClr val="FFFFFF"/>
                </a:solidFill>
              </a:rPr>
              <a:t>Αφού η ευαισθησία του οργανισμού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του ατόμου στην ινσουλίνη αντιστοιχεί σε μία μονάδα ινσουλίνης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ανά 40 </a:t>
            </a:r>
            <a:r>
              <a:rPr lang="en-US" altLang="el-GR" sz="1400" dirty="0">
                <a:solidFill>
                  <a:srgbClr val="FFFFFF"/>
                </a:solidFill>
              </a:rPr>
              <a:t>mg</a:t>
            </a:r>
            <a:r>
              <a:rPr lang="el-GR" altLang="el-GR" sz="1400" dirty="0">
                <a:solidFill>
                  <a:srgbClr val="FFFFFF"/>
                </a:solidFill>
              </a:rPr>
              <a:t>/</a:t>
            </a:r>
            <a:r>
              <a:rPr lang="en-US" altLang="el-GR" sz="1400" dirty="0">
                <a:solidFill>
                  <a:srgbClr val="FFFFFF"/>
                </a:solidFill>
              </a:rPr>
              <a:t>dl</a:t>
            </a:r>
            <a:r>
              <a:rPr lang="el-GR" altLang="el-GR" sz="1400" dirty="0">
                <a:solidFill>
                  <a:srgbClr val="FFFFFF"/>
                </a:solidFill>
              </a:rPr>
              <a:t> τότε: 50/40 = 1,25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μονάδες ινσουλίνης</a:t>
            </a:r>
          </a:p>
        </p:txBody>
      </p:sp>
      <p:sp>
        <p:nvSpPr>
          <p:cNvPr id="7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2"/>
          <p:cNvSpPr/>
          <p:nvPr/>
        </p:nvSpPr>
        <p:spPr>
          <a:xfrm>
            <a:off x="684213" y="1268760"/>
            <a:ext cx="8064500" cy="20313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Calibri"/>
                <a:cs typeface="+mn-cs"/>
              </a:rPr>
              <a:t>ΣΤΑΔΙΟ 2</a:t>
            </a:r>
            <a:endParaRPr lang="el-GR" sz="1400" dirty="0">
              <a:ln>
                <a:solidFill>
                  <a:srgbClr val="FF0000"/>
                </a:solidFill>
              </a:ln>
              <a:solidFill>
                <a:schemeClr val="bg1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400" dirty="0">
                <a:solidFill>
                  <a:srgbClr val="FF0000"/>
                </a:solidFill>
                <a:latin typeface="Calibri"/>
                <a:cs typeface="+mn-cs"/>
              </a:rPr>
              <a:t>ΥΠΟΛΟΓΙΣΜΟΣ ΤΗΣ ΔΟΣΗΣ ΤΩΝ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+mn-cs"/>
              </a:rPr>
              <a:t> </a:t>
            </a:r>
            <a:r>
              <a:rPr lang="el-GR" sz="1400" dirty="0">
                <a:solidFill>
                  <a:srgbClr val="FF0000"/>
                </a:solidFill>
                <a:latin typeface="Calibri"/>
                <a:cs typeface="+mn-cs"/>
              </a:rPr>
              <a:t>ΥΔΑΤΑΝΘΡΑΚΩΝ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Στο στάδιο αυτό θα πρέπει να υπολογίσει τον αριθμό των ισοδυνάμων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της τροφής. </a:t>
            </a:r>
            <a:r>
              <a:rPr lang="en-US" sz="1400" dirty="0" err="1">
                <a:solidFill>
                  <a:srgbClr val="FFFFFF"/>
                </a:solidFill>
                <a:latin typeface="Calibri"/>
                <a:cs typeface="+mn-cs"/>
              </a:rPr>
              <a:t>Έτσι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Calibri"/>
                <a:cs typeface="+mn-cs"/>
              </a:rPr>
              <a:t>γι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α το συγκεκριμένο πρόγευμα:</a:t>
            </a:r>
            <a:endParaRPr lang="el-GR" sz="1400" dirty="0">
              <a:solidFill>
                <a:srgbClr val="FFFFFF"/>
              </a:solidFill>
              <a:latin typeface="Calibri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Ένα ποτήρι γάλα 240 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ml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 =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 b="1" dirty="0">
                <a:solidFill>
                  <a:srgbClr val="FF0000"/>
                </a:solidFill>
                <a:latin typeface="Calibri"/>
                <a:cs typeface="+mn-cs"/>
              </a:rPr>
              <a:t>1 ισοδύναμο 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υδατανθράκων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kern="0" dirty="0" err="1">
                <a:solidFill>
                  <a:srgbClr val="FFFFFF"/>
                </a:solidFill>
                <a:latin typeface="Calibri"/>
              </a:rPr>
              <a:t>Έν</a:t>
            </a:r>
            <a:r>
              <a:rPr lang="en-US" sz="1400" kern="0" dirty="0">
                <a:solidFill>
                  <a:srgbClr val="FFFFFF"/>
                </a:solidFill>
                <a:latin typeface="Calibri"/>
              </a:rPr>
              <a:t>α φλιτζάνι corn flakes </a:t>
            </a:r>
            <a:r>
              <a:rPr lang="el-GR" sz="1400" dirty="0" smtClean="0">
                <a:solidFill>
                  <a:srgbClr val="FFFFFF"/>
                </a:solidFill>
                <a:latin typeface="Calibri"/>
                <a:cs typeface="+mn-cs"/>
              </a:rPr>
              <a:t>=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n-US" sz="1400" b="1" dirty="0">
                <a:solidFill>
                  <a:srgbClr val="FF0000"/>
                </a:solidFill>
                <a:latin typeface="Calibri"/>
                <a:cs typeface="+mn-cs"/>
              </a:rPr>
              <a:t>2</a:t>
            </a:r>
            <a:r>
              <a:rPr lang="el-GR" sz="1400" b="1" dirty="0" smtClean="0">
                <a:solidFill>
                  <a:srgbClr val="FF0000"/>
                </a:solidFill>
                <a:latin typeface="Calibri"/>
                <a:cs typeface="+mn-cs"/>
              </a:rPr>
              <a:t> </a:t>
            </a:r>
            <a:r>
              <a:rPr lang="el-GR" sz="1400" b="1" dirty="0">
                <a:solidFill>
                  <a:srgbClr val="FF0000"/>
                </a:solidFill>
                <a:latin typeface="Calibri"/>
                <a:cs typeface="+mn-cs"/>
              </a:rPr>
              <a:t>ισοδύναμο 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υδατανθράκων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400" dirty="0" smtClean="0">
                <a:solidFill>
                  <a:srgbClr val="FFFFFF"/>
                </a:solidFill>
                <a:latin typeface="Calibri"/>
                <a:cs typeface="+mn-cs"/>
              </a:rPr>
              <a:t> </a:t>
            </a:r>
            <a:r>
              <a:rPr lang="en-US" sz="1400" kern="0" dirty="0" err="1">
                <a:solidFill>
                  <a:srgbClr val="FFFFFF"/>
                </a:solidFill>
                <a:latin typeface="Calibri"/>
              </a:rPr>
              <a:t>Έν</a:t>
            </a:r>
            <a:r>
              <a:rPr lang="en-US" sz="1400" kern="0" dirty="0">
                <a:solidFill>
                  <a:srgbClr val="FFFFFF"/>
                </a:solidFill>
                <a:latin typeface="Calibri"/>
              </a:rPr>
              <a:t>α ποτήρι χυμό </a:t>
            </a:r>
            <a:r>
              <a:rPr lang="en-US" sz="1400" kern="0" dirty="0" smtClean="0">
                <a:solidFill>
                  <a:srgbClr val="FFFFFF"/>
                </a:solidFill>
                <a:latin typeface="Calibri"/>
              </a:rPr>
              <a:t>πορτοκαλιού </a:t>
            </a:r>
            <a:r>
              <a:rPr lang="el-GR" sz="1400" kern="0" dirty="0" smtClean="0">
                <a:solidFill>
                  <a:srgbClr val="FFFFFF"/>
                </a:solidFill>
                <a:latin typeface="Calibri"/>
              </a:rPr>
              <a:t>=</a:t>
            </a:r>
            <a:r>
              <a:rPr lang="en-US" sz="1400" b="1" kern="0" dirty="0">
                <a:solidFill>
                  <a:srgbClr val="FF0000"/>
                </a:solidFill>
                <a:latin typeface="Calibri"/>
              </a:rPr>
              <a:t> </a:t>
            </a:r>
            <a:r>
              <a:rPr lang="en-US" sz="1400" b="1" kern="0" dirty="0" smtClean="0">
                <a:solidFill>
                  <a:srgbClr val="FF0000"/>
                </a:solidFill>
                <a:latin typeface="Calibri"/>
              </a:rPr>
              <a:t>2 </a:t>
            </a:r>
            <a:r>
              <a:rPr lang="el-GR" sz="1400" b="1" kern="0" dirty="0" smtClean="0">
                <a:solidFill>
                  <a:srgbClr val="FF0000"/>
                </a:solidFill>
                <a:latin typeface="Calibri"/>
              </a:rPr>
              <a:t>ισοδύναμο </a:t>
            </a:r>
            <a:r>
              <a:rPr lang="el-GR" sz="1400" kern="0" dirty="0" smtClean="0">
                <a:solidFill>
                  <a:srgbClr val="FFFFFF"/>
                </a:solidFill>
                <a:latin typeface="Calibri"/>
              </a:rPr>
              <a:t>υδατανθράκων</a:t>
            </a:r>
            <a:endParaRPr lang="el-GR" sz="1400" dirty="0">
              <a:solidFill>
                <a:srgbClr val="FFFFFF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400" b="1" dirty="0">
                <a:solidFill>
                  <a:srgbClr val="FF0000"/>
                </a:solidFill>
                <a:latin typeface="Calibri"/>
                <a:cs typeface="+mn-cs"/>
              </a:rPr>
              <a:t>ΣΥΝΟΛΟ = 5 ισοδύναμα </a:t>
            </a:r>
            <a:r>
              <a:rPr lang="el-GR" sz="1400" dirty="0" err="1">
                <a:solidFill>
                  <a:srgbClr val="FFFFFF"/>
                </a:solidFill>
                <a:latin typeface="Calibri"/>
                <a:cs typeface="+mn-cs"/>
              </a:rPr>
              <a:t>υδατανθράκων.Αφού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 για κάθε ισοδύναμο υδατανθράκων θέλει 1,5 μονάδες ινσουλίνης, τότε για το συγκεκριμένο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γεύμα θέλει 1,5 Χ 5 = 7,5 μονάδες</a:t>
            </a:r>
            <a:r>
              <a:rPr lang="en-US" sz="1400" dirty="0">
                <a:solidFill>
                  <a:srgbClr val="FFFFFF"/>
                </a:solidFill>
                <a:latin typeface="Calibri"/>
                <a:cs typeface="+mn-cs"/>
              </a:rPr>
              <a:t> </a:t>
            </a:r>
            <a:r>
              <a:rPr lang="el-GR" sz="1400" dirty="0">
                <a:solidFill>
                  <a:srgbClr val="FFFFFF"/>
                </a:solidFill>
                <a:latin typeface="Calibri"/>
                <a:cs typeface="+mn-cs"/>
              </a:rPr>
              <a:t>ινσουλίνης.</a:t>
            </a:r>
          </a:p>
        </p:txBody>
      </p:sp>
      <p:sp>
        <p:nvSpPr>
          <p:cNvPr id="15363" name="Ορθογώνιο 3"/>
          <p:cNvSpPr>
            <a:spLocks noChangeArrowheads="1"/>
          </p:cNvSpPr>
          <p:nvPr/>
        </p:nvSpPr>
        <p:spPr bwMode="auto">
          <a:xfrm>
            <a:off x="684213" y="3645024"/>
            <a:ext cx="80645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sz="1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ΣΤΑΔΙΟ 3</a:t>
            </a:r>
          </a:p>
          <a:p>
            <a:r>
              <a:rPr lang="el-GR" altLang="el-GR" sz="1400" dirty="0">
                <a:solidFill>
                  <a:srgbClr val="FF0000"/>
                </a:solidFill>
              </a:rPr>
              <a:t>ΥΠΟΛΟΓΙΣΜΟΣ ΤΕΛΙΚΗΣ ΔΟΣΗΣ</a:t>
            </a:r>
            <a:r>
              <a:rPr lang="en-US" altLang="el-GR" sz="1400" dirty="0">
                <a:solidFill>
                  <a:srgbClr val="FF0000"/>
                </a:solidFill>
              </a:rPr>
              <a:t> </a:t>
            </a:r>
            <a:r>
              <a:rPr lang="el-GR" altLang="el-GR" sz="1400" dirty="0">
                <a:solidFill>
                  <a:srgbClr val="FF0000"/>
                </a:solidFill>
              </a:rPr>
              <a:t>ΙΝΣΟΥΛΙΝΗΣ</a:t>
            </a:r>
          </a:p>
          <a:p>
            <a:r>
              <a:rPr lang="el-GR" altLang="el-GR" sz="1400" dirty="0">
                <a:solidFill>
                  <a:srgbClr val="FFFFFF"/>
                </a:solidFill>
              </a:rPr>
              <a:t>Το άτομο αυτό θα πρέπει να προσθέσει τη δόση ινσουλίνης για τη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διόρθωση του σακχάρου (στάδιο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1: 1,25 μονάδες) και τη δόση που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απαιτείται για την κάλυψη των υδατανθράκων του γεύματος του (στάδιο 2: 7,5 μονάδες).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Άρα: 1,25 + 7,5 = 8,75 μονάδες</a:t>
            </a:r>
            <a:r>
              <a:rPr lang="en-US" altLang="el-GR" sz="1400" dirty="0">
                <a:solidFill>
                  <a:srgbClr val="FFFFFF"/>
                </a:solidFill>
              </a:rPr>
              <a:t> </a:t>
            </a:r>
            <a:r>
              <a:rPr lang="el-GR" altLang="el-GR" sz="1400" dirty="0">
                <a:solidFill>
                  <a:srgbClr val="FFFFFF"/>
                </a:solidFill>
              </a:rPr>
              <a:t>(κατά προσέγγιση </a:t>
            </a:r>
            <a:r>
              <a:rPr lang="el-GR" altLang="el-GR" sz="1400" b="1" u="sng" dirty="0">
                <a:solidFill>
                  <a:srgbClr val="FF0000"/>
                </a:solidFill>
              </a:rPr>
              <a:t>9 μονάδες ινσουλίνης</a:t>
            </a:r>
            <a:r>
              <a:rPr lang="el-GR" altLang="el-GR" sz="1400" dirty="0">
                <a:solidFill>
                  <a:srgbClr val="FFFFFF"/>
                </a:solidFill>
              </a:rPr>
              <a:t>).</a:t>
            </a:r>
          </a:p>
        </p:txBody>
      </p:sp>
      <p:sp>
        <p:nvSpPr>
          <p:cNvPr id="5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Ορθογώνιο 2"/>
          <p:cNvSpPr>
            <a:spLocks noChangeArrowheads="1"/>
          </p:cNvSpPr>
          <p:nvPr/>
        </p:nvSpPr>
        <p:spPr bwMode="auto">
          <a:xfrm>
            <a:off x="2925763" y="1124744"/>
            <a:ext cx="2789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b="1" dirty="0">
                <a:solidFill>
                  <a:srgbClr val="000000"/>
                </a:solidFill>
              </a:rPr>
              <a:t>  </a:t>
            </a:r>
            <a:r>
              <a:rPr lang="el-GR" altLang="el-GR" sz="2800" b="1" i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</a:rPr>
              <a:t>ΣΥΜΠΕΡΑΣΜΑΤΑ</a:t>
            </a:r>
            <a:endParaRPr lang="el-GR" altLang="el-GR" sz="2800" i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1016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6387" name="Ορθογώνιο 3"/>
          <p:cNvSpPr>
            <a:spLocks noChangeArrowheads="1"/>
          </p:cNvSpPr>
          <p:nvPr/>
        </p:nvSpPr>
        <p:spPr bwMode="auto">
          <a:xfrm>
            <a:off x="692762" y="1674019"/>
            <a:ext cx="7272337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ü"/>
            </a:pPr>
            <a:r>
              <a:rPr lang="el-GR" altLang="el-GR" sz="1400" dirty="0">
                <a:solidFill>
                  <a:srgbClr val="FFFFFF"/>
                </a:solidFill>
              </a:rPr>
              <a:t>Ο σακχαρώδης διαβήτης είναι μια πολύ </a:t>
            </a:r>
            <a:r>
              <a:rPr lang="el-GR" altLang="el-GR" sz="1400" dirty="0" err="1">
                <a:solidFill>
                  <a:srgbClr val="FFFFFF"/>
                </a:solidFill>
              </a:rPr>
              <a:t>συνηθησμένη</a:t>
            </a:r>
            <a:r>
              <a:rPr lang="el-GR" altLang="el-GR" sz="1400" dirty="0">
                <a:solidFill>
                  <a:srgbClr val="FFFFFF"/>
                </a:solidFill>
              </a:rPr>
              <a:t> ασθένεια η οποία σχετίζεται στην πιο συχνή μορφή της με την </a:t>
            </a:r>
            <a:r>
              <a:rPr lang="el-GR" altLang="el-GR" sz="1400" dirty="0" err="1">
                <a:solidFill>
                  <a:srgbClr val="FFFFFF"/>
                </a:solidFill>
              </a:rPr>
              <a:t>παχυσαρκεία</a:t>
            </a:r>
            <a:r>
              <a:rPr lang="el-GR" altLang="el-GR" sz="1400" dirty="0">
                <a:solidFill>
                  <a:srgbClr val="FFFFFF"/>
                </a:solidFill>
              </a:rPr>
              <a:t>.</a:t>
            </a:r>
          </a:p>
          <a:p>
            <a:pPr>
              <a:buSzPct val="100000"/>
              <a:buFontTx/>
              <a:buChar char="-"/>
            </a:pPr>
            <a:endParaRPr lang="el-GR" altLang="el-GR" sz="1400" dirty="0">
              <a:solidFill>
                <a:srgbClr val="FFFFFF"/>
              </a:solidFill>
            </a:endParaRP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altLang="el-GR" sz="1400" dirty="0">
                <a:solidFill>
                  <a:srgbClr val="FFFFFF"/>
                </a:solidFill>
              </a:rPr>
              <a:t>Είναι «ύπουλη» διότι μπορεί να υπάρχει για χρόνια χωρίς να προκαλεί συμπτώματα αλλά </a:t>
            </a:r>
            <a:r>
              <a:rPr lang="el-GR" altLang="el-GR" sz="1400" dirty="0" err="1">
                <a:solidFill>
                  <a:srgbClr val="FFFFFF"/>
                </a:solidFill>
              </a:rPr>
              <a:t>προκαλόντας</a:t>
            </a:r>
            <a:r>
              <a:rPr lang="el-GR" altLang="el-GR" sz="1400" dirty="0">
                <a:solidFill>
                  <a:srgbClr val="FFFFFF"/>
                </a:solidFill>
              </a:rPr>
              <a:t> βλάβες στα ζωτικά όργανα του σώματος (καρδιά, εγκέφαλος, νεφροί).</a:t>
            </a:r>
          </a:p>
          <a:p>
            <a:pPr>
              <a:buSzPct val="100000"/>
              <a:buFontTx/>
              <a:buChar char="-"/>
            </a:pPr>
            <a:endParaRPr lang="el-GR" altLang="el-GR" sz="1400" dirty="0">
              <a:solidFill>
                <a:srgbClr val="FFFFFF"/>
              </a:solidFill>
            </a:endParaRP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altLang="el-GR" sz="1400" dirty="0">
                <a:solidFill>
                  <a:srgbClr val="FFFFFF"/>
                </a:solidFill>
              </a:rPr>
              <a:t>Σχετίζεται συχνά με αλλά προβλήματα (π.χ. υπέρταση, αυξημένη χοληστερίνη, αυξημένο ουρικό οξύ) τα οποία επίσης επιβαρύνουν την υγεία του ασθενούς.</a:t>
            </a:r>
          </a:p>
          <a:p>
            <a:pPr>
              <a:buSzPct val="100000"/>
              <a:buFontTx/>
              <a:buChar char="-"/>
            </a:pPr>
            <a:endParaRPr lang="el-GR" altLang="el-GR" sz="1400" dirty="0">
              <a:solidFill>
                <a:srgbClr val="FFFFFF"/>
              </a:solidFill>
            </a:endParaRP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altLang="el-GR" sz="1400" dirty="0">
                <a:solidFill>
                  <a:srgbClr val="FFFFFF"/>
                </a:solidFill>
              </a:rPr>
              <a:t> Δεν υπάρχει θεραπεία. Μπορεί όμως να αντιμετωπίζεται συνεχώς μειώνοντας σημαντικά την πιθανότητα εμφάνισης των πιθανών σοβαρών επιπλοκών</a:t>
            </a:r>
            <a:r>
              <a:rPr lang="el-GR" altLang="el-GR" sz="1400" dirty="0" smtClean="0">
                <a:solidFill>
                  <a:srgbClr val="FFFFFF"/>
                </a:solidFill>
              </a:rPr>
              <a:t>.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altLang="el-GR" sz="1400" dirty="0" smtClean="0">
                <a:solidFill>
                  <a:srgbClr val="FFFFFF"/>
                </a:solidFill>
              </a:rPr>
              <a:t>……………….</a:t>
            </a:r>
          </a:p>
          <a:p>
            <a:pPr>
              <a:buSzPct val="100000"/>
              <a:buFont typeface="Wingdings" pitchFamily="2" charset="2"/>
              <a:buChar char="ü"/>
            </a:pPr>
            <a:endParaRPr lang="el-GR" altLang="el-GR" sz="1400" dirty="0">
              <a:solidFill>
                <a:srgbClr val="FFFFFF"/>
              </a:solidFill>
            </a:endParaRPr>
          </a:p>
        </p:txBody>
      </p:sp>
      <p:sp>
        <p:nvSpPr>
          <p:cNvPr id="5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1026" name="Picture 2" descr="https://encrypted-tbn3.gstatic.com/images?q=tbn:ANd9GcR0yAyCPrRJQ7mChh0zgr9BtN51jbxd4_NB-66BFoYS6Z2wdoc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658" y="4221088"/>
            <a:ext cx="4896544" cy="146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rmakeutikoskosmos.gr/UserFiles/obesity-epidemic_mes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  <a14:imgEffect>
                      <a14:sharpenSoften amount="50000"/>
                    </a14:imgEffect>
                    <a14:imgEffect>
                      <a14:brightnessContrast bright="-6000" contras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00" y="764704"/>
            <a:ext cx="5904656" cy="266429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79400">
              <a:srgbClr val="FF0000"/>
            </a:glow>
            <a:softEdge rad="38100"/>
          </a:effectLst>
        </p:spPr>
      </p:pic>
      <p:sp>
        <p:nvSpPr>
          <p:cNvPr id="2" name="Ορθογώνιο 1"/>
          <p:cNvSpPr/>
          <p:nvPr/>
        </p:nvSpPr>
        <p:spPr>
          <a:xfrm>
            <a:off x="1619672" y="4365104"/>
            <a:ext cx="5760640" cy="1058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i="1" dirty="0" smtClean="0">
                <a:ln>
                  <a:solidFill>
                    <a:srgbClr val="FF0000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ΣΑΣ ΕΥΧΑΡΙΣΤΩ . . .</a:t>
            </a:r>
            <a:endParaRPr lang="el-GR" sz="2800" b="1" i="1" dirty="0">
              <a:ln>
                <a:solidFill>
                  <a:srgbClr val="FF0000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23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sp>
        <p:nvSpPr>
          <p:cNvPr id="6147" name="Ορθογώνιο 2"/>
          <p:cNvSpPr>
            <a:spLocks noChangeArrowheads="1"/>
          </p:cNvSpPr>
          <p:nvPr/>
        </p:nvSpPr>
        <p:spPr bwMode="auto">
          <a:xfrm>
            <a:off x="250825" y="1233488"/>
            <a:ext cx="3636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/>
            <a:r>
              <a:rPr lang="el-GR" altLang="el-GR" b="1">
                <a:solidFill>
                  <a:srgbClr val="FF0000"/>
                </a:solidFill>
                <a:latin typeface="Arial Narrow" pitchFamily="34" charset="0"/>
              </a:rPr>
              <a:t>Τι είναι Σακχαρώδης διαβήτης;</a:t>
            </a:r>
            <a:endParaRPr lang="el-GR" altLang="el-GR" sz="160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148" name="Ορθογώνιο 3"/>
          <p:cNvSpPr>
            <a:spLocks noChangeArrowheads="1"/>
          </p:cNvSpPr>
          <p:nvPr/>
        </p:nvSpPr>
        <p:spPr bwMode="auto">
          <a:xfrm>
            <a:off x="250825" y="1603375"/>
            <a:ext cx="87137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Ο σακχαρώδης διαβήτης είναι μία χρόνια νόσος που χαρακτηρίζεται από διαταραχή του μεταβολισμού των υδατανθράκων.  Η νόσος οφείλεται σε διαταραχή είτε της έκκρισης είτε της δράσης της ινσουλίνης, της ορμόνης δηλ. που βοηθά τα κύτταρα να προσλάβουν και να χρησιμοποιήσουν την γλυκόζη για παραγωγή ενέργειας.</a:t>
            </a:r>
          </a:p>
        </p:txBody>
      </p:sp>
      <p:sp>
        <p:nvSpPr>
          <p:cNvPr id="6149" name="Ορθογώνιο 10"/>
          <p:cNvSpPr>
            <a:spLocks noChangeArrowheads="1"/>
          </p:cNvSpPr>
          <p:nvPr/>
        </p:nvSpPr>
        <p:spPr bwMode="auto">
          <a:xfrm>
            <a:off x="390525" y="2579688"/>
            <a:ext cx="3635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/>
            <a:r>
              <a:rPr lang="el-GR" altLang="el-GR" b="1">
                <a:solidFill>
                  <a:srgbClr val="FF0000"/>
                </a:solidFill>
                <a:latin typeface="Arial Narrow" pitchFamily="34" charset="0"/>
              </a:rPr>
              <a:t>Τύποι σακχαρώδη διαβήτη</a:t>
            </a:r>
            <a:endParaRPr lang="el-GR" altLang="el-GR" sz="160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Ορθογώνιο 7"/>
          <p:cNvSpPr/>
          <p:nvPr/>
        </p:nvSpPr>
        <p:spPr>
          <a:xfrm>
            <a:off x="250825" y="3213100"/>
            <a:ext cx="8713788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marL="285750" lvl="1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 dirty="0">
                <a:solidFill>
                  <a:srgbClr val="FF0000"/>
                </a:solidFill>
                <a:latin typeface="Arial Narrow"/>
                <a:cs typeface="+mn-cs"/>
              </a:rPr>
              <a:t>διαβήτη τύπου </a:t>
            </a:r>
            <a:r>
              <a:rPr lang="el-GR" b="1" kern="0" dirty="0" smtClean="0">
                <a:solidFill>
                  <a:srgbClr val="FF0000"/>
                </a:solidFill>
                <a:latin typeface="Arial Narrow"/>
                <a:cs typeface="+mn-cs"/>
              </a:rPr>
              <a:t>1</a:t>
            </a:r>
            <a:r>
              <a:rPr lang="el-GR" sz="1400" b="1" kern="0" dirty="0" smtClean="0">
                <a:solidFill>
                  <a:srgbClr val="FF0000"/>
                </a:solidFill>
                <a:latin typeface="Arial Narrow"/>
                <a:cs typeface="+mn-cs"/>
              </a:rPr>
              <a:t>:  </a:t>
            </a:r>
            <a:r>
              <a:rPr lang="el-GR" sz="1400" kern="0" dirty="0">
                <a:solidFill>
                  <a:srgbClr val="FFFFFF"/>
                </a:solidFill>
                <a:latin typeface="Arial Narrow"/>
                <a:cs typeface="+mn-cs"/>
              </a:rPr>
              <a:t>Έχει ως κύριο χαρακτηριστικό την </a:t>
            </a:r>
            <a:r>
              <a:rPr lang="el-GR" sz="1400" kern="0" dirty="0" err="1">
                <a:solidFill>
                  <a:srgbClr val="FFFFFF"/>
                </a:solidFill>
                <a:latin typeface="Arial Narrow"/>
                <a:cs typeface="+mn-cs"/>
              </a:rPr>
              <a:t>αυτοάνοση</a:t>
            </a:r>
            <a:r>
              <a:rPr lang="el-GR" sz="1400" kern="0" dirty="0">
                <a:solidFill>
                  <a:srgbClr val="FFFFFF"/>
                </a:solidFill>
                <a:latin typeface="Arial Narrow"/>
                <a:cs typeface="+mn-cs"/>
              </a:rPr>
              <a:t> καταστροφή των β-κυττάρων του παγκρέατος, κύτταρα τα οποία παράγουν την ινσουλίνη. </a:t>
            </a:r>
            <a:endParaRPr lang="el-GR" sz="1400" b="1" kern="0" dirty="0">
              <a:solidFill>
                <a:srgbClr val="FFFFFF"/>
              </a:solidFill>
              <a:latin typeface="Arial Narrow"/>
              <a:cs typeface="+mn-cs"/>
            </a:endParaRPr>
          </a:p>
        </p:txBody>
      </p:sp>
      <p:sp>
        <p:nvSpPr>
          <p:cNvPr id="7" name="Ορθογώνιο 8"/>
          <p:cNvSpPr/>
          <p:nvPr/>
        </p:nvSpPr>
        <p:spPr>
          <a:xfrm>
            <a:off x="250825" y="3975100"/>
            <a:ext cx="8713788" cy="58578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marL="285750" lvl="1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 dirty="0">
                <a:solidFill>
                  <a:srgbClr val="FF0000"/>
                </a:solidFill>
                <a:latin typeface="Arial Narrow"/>
                <a:cs typeface="+mn-cs"/>
              </a:rPr>
              <a:t>διαβήτης τύπου 2</a:t>
            </a:r>
            <a:r>
              <a:rPr lang="el-GR" sz="1400" b="1" kern="0" dirty="0">
                <a:solidFill>
                  <a:srgbClr val="FF0000"/>
                </a:solidFill>
                <a:latin typeface="Arial Narrow"/>
                <a:cs typeface="+mn-cs"/>
              </a:rPr>
              <a:t>:  </a:t>
            </a:r>
            <a:r>
              <a:rPr lang="el-GR" sz="1400" kern="0" dirty="0">
                <a:solidFill>
                  <a:srgbClr val="FFFFFF"/>
                </a:solidFill>
                <a:latin typeface="Arial Narrow"/>
                <a:cs typeface="+mn-cs"/>
              </a:rPr>
              <a:t>Χαρακτηρίζεται από διαταραχή της έκκρισης ινσουλίνης και την συνύπαρξη  </a:t>
            </a:r>
            <a:r>
              <a:rPr lang="el-GR" sz="1400" kern="0" dirty="0" err="1">
                <a:solidFill>
                  <a:srgbClr val="FFFFFF"/>
                </a:solidFill>
                <a:latin typeface="Arial Narrow"/>
                <a:cs typeface="+mn-cs"/>
              </a:rPr>
              <a:t>ινσουλινοαντίστασης</a:t>
            </a:r>
            <a:r>
              <a:rPr lang="en-US" sz="1400" kern="0" dirty="0">
                <a:solidFill>
                  <a:srgbClr val="FFFFFF"/>
                </a:solidFill>
                <a:latin typeface="Arial Narrow"/>
                <a:cs typeface="+mn-cs"/>
              </a:rPr>
              <a:t>, </a:t>
            </a:r>
            <a:r>
              <a:rPr lang="el-GR" sz="1400" kern="0" dirty="0">
                <a:solidFill>
                  <a:srgbClr val="FFFFFF"/>
                </a:solidFill>
                <a:latin typeface="Arial Narrow"/>
                <a:cs typeface="+mn-cs"/>
              </a:rPr>
              <a:t>και τα δύο διαφόρων βαθμών. Το 80% των ατόμων με διαβήτη τύπου 2 είναι άτομα παχύσαρκα </a:t>
            </a:r>
            <a:endParaRPr lang="en-US" sz="1400" b="1" kern="0" dirty="0">
              <a:solidFill>
                <a:srgbClr val="FFFFFF"/>
              </a:solidFill>
              <a:latin typeface="Arial Narrow"/>
              <a:cs typeface="+mn-cs"/>
            </a:endParaRPr>
          </a:p>
        </p:txBody>
      </p:sp>
      <p:sp>
        <p:nvSpPr>
          <p:cNvPr id="8" name="Ορθογώνιο 9"/>
          <p:cNvSpPr/>
          <p:nvPr/>
        </p:nvSpPr>
        <p:spPr>
          <a:xfrm>
            <a:off x="250825" y="4594225"/>
            <a:ext cx="8713788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marL="285750" lvl="1" indent="-28575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>
                <a:solidFill>
                  <a:srgbClr val="FF0000"/>
                </a:solidFill>
                <a:latin typeface="Arial Narrow"/>
                <a:cs typeface="+mn-cs"/>
              </a:rPr>
              <a:t>διαβήτης κύησης </a:t>
            </a:r>
            <a:r>
              <a:rPr lang="el-GR" sz="1400" b="1" kern="0">
                <a:solidFill>
                  <a:srgbClr val="FF0000"/>
                </a:solidFill>
                <a:latin typeface="Arial Narrow"/>
                <a:cs typeface="+mn-cs"/>
              </a:rPr>
              <a:t>:</a:t>
            </a:r>
            <a:r>
              <a:rPr lang="el-GR" sz="1400" kern="0">
                <a:solidFill>
                  <a:srgbClr val="FF0000"/>
                </a:solidFill>
                <a:latin typeface="Arial Narrow"/>
                <a:cs typeface="+mn-cs"/>
              </a:rPr>
              <a:t>  </a:t>
            </a:r>
            <a:r>
              <a:rPr lang="el-GR" sz="1400" kern="0">
                <a:solidFill>
                  <a:srgbClr val="FFFFFF"/>
                </a:solidFill>
                <a:latin typeface="Arial Narrow"/>
                <a:cs typeface="+mn-cs"/>
              </a:rPr>
              <a:t>Είναι οποιαδήποτε βαθμού διαταραχής στην ανοχή της γλυκόζης που πρωτοεμφανίζεται κατά τη διάρκεια της εγκυμοσύνης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yer.slideplayer.gr/9/2611598/data/images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48818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6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Ορθογώνιο 2"/>
          <p:cNvSpPr>
            <a:spLocks noChangeArrowheads="1"/>
          </p:cNvSpPr>
          <p:nvPr/>
        </p:nvSpPr>
        <p:spPr bwMode="auto">
          <a:xfrm>
            <a:off x="714375" y="1301750"/>
            <a:ext cx="3024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b="1">
                <a:solidFill>
                  <a:srgbClr val="FF0000"/>
                </a:solidFill>
                <a:latin typeface="Arial Narrow" pitchFamily="34" charset="0"/>
              </a:rPr>
              <a:t>Πως γίνεται η διάγνωση</a:t>
            </a:r>
            <a:endParaRPr lang="el-GR" altLang="el-GR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171" name="Ορθογώνιο 3"/>
          <p:cNvSpPr>
            <a:spLocks noChangeArrowheads="1"/>
          </p:cNvSpPr>
          <p:nvPr/>
        </p:nvSpPr>
        <p:spPr bwMode="auto">
          <a:xfrm>
            <a:off x="714375" y="1773238"/>
            <a:ext cx="7273925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Συχνή διούρηση</a:t>
            </a:r>
          </a:p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Υπερβολική δίψα</a:t>
            </a:r>
          </a:p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Αυξημένο αίσθημα πείνας</a:t>
            </a:r>
          </a:p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Απότομη απώλεια βάρους</a:t>
            </a:r>
          </a:p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Υπερβολική κόπωση</a:t>
            </a:r>
          </a:p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Έλλειψη ενδιαφέροντος και συγκέντρωσης</a:t>
            </a:r>
          </a:p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Εμετούς και στομαχικό πόνο</a:t>
            </a:r>
          </a:p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Αίσθημα μυρμηγκιάσματος ή μουδιάσματος στα χέρια ή τα πόδια</a:t>
            </a:r>
          </a:p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Θολή όραση</a:t>
            </a:r>
          </a:p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Συχνές λοιμώξεις</a:t>
            </a:r>
          </a:p>
          <a:p>
            <a:pPr>
              <a:buSzPct val="100000"/>
              <a:buFont typeface="Arial" charset="0"/>
              <a:buChar char="•"/>
            </a:pPr>
            <a:r>
              <a:rPr lang="el-GR" altLang="el-GR" sz="1400">
                <a:solidFill>
                  <a:srgbClr val="FFFFFF"/>
                </a:solidFill>
                <a:latin typeface="Arial Narrow" pitchFamily="34" charset="0"/>
              </a:rPr>
              <a:t>Πληγές που αργούν να επουλωθούν</a:t>
            </a:r>
          </a:p>
        </p:txBody>
      </p:sp>
      <p:sp>
        <p:nvSpPr>
          <p:cNvPr id="5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4098" name="Picture 2" descr="https://encrypted-tbn2.gstatic.com/images?q=tbn:ANd9GcRFQljbkzjd-vfXSk0kqnPrkf_7wHWUBA_c6f8Y7oqaFZNd2cxV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936" y="1621607"/>
            <a:ext cx="1872209" cy="2765474"/>
          </a:xfrm>
          <a:prstGeom prst="rect">
            <a:avLst/>
          </a:prstGeom>
          <a:solidFill>
            <a:schemeClr val="bg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0029193\SANOFI\ΔΙΑΒΗΤΗΣ\ΔΙΑΦΟΡΑ\Επιπλοκές Σακχαρώδη Διαβήτη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51" y="1700808"/>
            <a:ext cx="710988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368053" y="118167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l-GR" altLang="el-GR" b="1" dirty="0">
                <a:solidFill>
                  <a:srgbClr val="FF0000"/>
                </a:solidFill>
                <a:latin typeface="Arial Narrow" pitchFamily="34" charset="0"/>
              </a:rPr>
              <a:t>Μακροχρόνιες επιπλοκές του σακχαρώδη διαβήτη</a:t>
            </a:r>
            <a:endParaRPr lang="el-GR" altLang="el-GR" sz="16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41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Ορθογώνιο 1"/>
          <p:cNvSpPr>
            <a:spLocks noChangeArrowheads="1"/>
          </p:cNvSpPr>
          <p:nvPr/>
        </p:nvSpPr>
        <p:spPr bwMode="auto">
          <a:xfrm>
            <a:off x="684213" y="985838"/>
            <a:ext cx="2257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000" b="1" dirty="0">
                <a:solidFill>
                  <a:srgbClr val="FF0000"/>
                </a:solidFill>
                <a:latin typeface="Arial Narrow" pitchFamily="34" charset="0"/>
              </a:rPr>
              <a:t>Θεραπεία</a:t>
            </a:r>
            <a:endParaRPr lang="el-GR" altLang="el-GR" sz="2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219" name="Ορθογώνιο 4"/>
          <p:cNvSpPr>
            <a:spLocks noChangeArrowheads="1"/>
          </p:cNvSpPr>
          <p:nvPr/>
        </p:nvSpPr>
        <p:spPr bwMode="auto">
          <a:xfrm>
            <a:off x="704850" y="13303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sz="1400" dirty="0">
                <a:solidFill>
                  <a:srgbClr val="FFFFFF"/>
                </a:solidFill>
              </a:rPr>
              <a:t>Η θεραπεία του διαβήτη έχει δύο σκέλη. Αφενός είναι η </a:t>
            </a:r>
            <a:r>
              <a:rPr lang="el-GR" altLang="el-GR" sz="1400" b="1" dirty="0">
                <a:solidFill>
                  <a:srgbClr val="FF0000"/>
                </a:solidFill>
              </a:rPr>
              <a:t>φαρμακευτική αγωγή </a:t>
            </a:r>
            <a:r>
              <a:rPr lang="el-GR" altLang="el-GR" sz="1400" dirty="0">
                <a:solidFill>
                  <a:srgbClr val="FFFFFF"/>
                </a:solidFill>
              </a:rPr>
              <a:t>και από την άλλη η αλλαγή στον τρόπο ζωής με κυρίαρχη θέση να καταλαμβάνει η </a:t>
            </a:r>
            <a:r>
              <a:rPr lang="el-GR" altLang="el-GR" sz="1400" b="1" dirty="0">
                <a:solidFill>
                  <a:srgbClr val="FF0000"/>
                </a:solidFill>
              </a:rPr>
              <a:t>διατροφή</a:t>
            </a:r>
            <a:r>
              <a:rPr lang="el-GR" altLang="el-GR" sz="1400" dirty="0">
                <a:solidFill>
                  <a:srgbClr val="FFFFFF"/>
                </a:solidFill>
              </a:rPr>
              <a:t>, ο έλεγχος του βάρους και η </a:t>
            </a:r>
            <a:r>
              <a:rPr lang="el-GR" altLang="el-GR" sz="1400" b="1" dirty="0">
                <a:solidFill>
                  <a:srgbClr val="FF0000"/>
                </a:solidFill>
              </a:rPr>
              <a:t>φυσική δραστηριότητα</a:t>
            </a:r>
            <a:r>
              <a:rPr lang="el-GR" altLang="el-GR" sz="14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9220" name="Ορθογώνιο 5"/>
          <p:cNvSpPr>
            <a:spLocks noChangeArrowheads="1"/>
          </p:cNvSpPr>
          <p:nvPr/>
        </p:nvSpPr>
        <p:spPr bwMode="auto">
          <a:xfrm>
            <a:off x="704850" y="2257425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sz="1400" dirty="0">
                <a:solidFill>
                  <a:srgbClr val="FFFFFF"/>
                </a:solidFill>
              </a:rPr>
              <a:t>Όσον αφορά την φαρμακευτική αγωγή η λύσεις είναι αναλόγως της περίπτωσης. Έτσι φάρμακα που χρησιμοποιούνται είναι η ινσουλίνη και τα αντιδιαβητικά δισκία</a:t>
            </a:r>
          </a:p>
        </p:txBody>
      </p:sp>
      <p:sp>
        <p:nvSpPr>
          <p:cNvPr id="9221" name="Ορθογώνιο 6"/>
          <p:cNvSpPr>
            <a:spLocks noChangeArrowheads="1"/>
          </p:cNvSpPr>
          <p:nvPr/>
        </p:nvSpPr>
        <p:spPr bwMode="auto">
          <a:xfrm>
            <a:off x="684213" y="4292600"/>
            <a:ext cx="784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sz="1400">
                <a:solidFill>
                  <a:srgbClr val="FFFFFF"/>
                </a:solidFill>
              </a:rPr>
              <a:t>Τίποτα όμως από όλα αυτά δεν έχει σημασία αν δεν γίνει το βασικό. Και αυτό είναι η τροποποίηση της διατροφής σε συνδυασμό με την μείωση και τον έλεγχο βάρους αλλά και η φυσική δραστηριότητα. Η διατροφή κατέχει πρωταγωνιστικό ρόλο και συγκεκριμένα η μεσογειακή διατροφή φαίνεται να αποτελεί ακόμα και θεραπευτική προσέγγιση.</a:t>
            </a:r>
          </a:p>
        </p:txBody>
      </p:sp>
      <p:pic>
        <p:nvPicPr>
          <p:cNvPr id="9222" name="Εικόνα 7" descr="https://encrypted-tbn1.gstatic.com/images?q=tbn:ANd9GcT4_F3EVPpENbr1oGF-kD5PaqIfmbkw607oohlpMkRLXn49Q7t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05139"/>
            <a:ext cx="1871663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Εικόνα 8" descr="C:\Users\ΓΙΩΡΓΟΣ\Desktop\ΕΡΓΑΣΙΑ ΙΕΚ ΔΙΑΒΗΤΗΣ ΚΑΙ ΔΙΑΤΡΟΦΗ\images[4]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3005138"/>
            <a:ext cx="18732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5122" name="Picture 2" descr="https://encrypted-tbn0.gstatic.com/images?q=tbn:ANd9GcQ3VG2bjfIlxW4P_9Jtfhyqr3skoK7bxwY9ivd5cxegOqQG3r3hcQ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477" y="3005139"/>
            <a:ext cx="1717619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Ορθογώνιο 3"/>
          <p:cNvSpPr>
            <a:spLocks noChangeArrowheads="1"/>
          </p:cNvSpPr>
          <p:nvPr/>
        </p:nvSpPr>
        <p:spPr bwMode="auto">
          <a:xfrm>
            <a:off x="250825" y="927100"/>
            <a:ext cx="849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altLang="el-GR" b="1" dirty="0">
                <a:solidFill>
                  <a:srgbClr val="FF0000"/>
                </a:solidFill>
              </a:rPr>
              <a:t>Στόχοι διατροφικής αγωγής για όλα τα άτομα που πάσχουν από διαβήτη είναι:</a:t>
            </a:r>
          </a:p>
        </p:txBody>
      </p:sp>
      <p:sp>
        <p:nvSpPr>
          <p:cNvPr id="10243" name="Ορθογώνιο 5"/>
          <p:cNvSpPr>
            <a:spLocks noChangeArrowheads="1"/>
          </p:cNvSpPr>
          <p:nvPr/>
        </p:nvSpPr>
        <p:spPr bwMode="auto">
          <a:xfrm>
            <a:off x="250825" y="1296988"/>
            <a:ext cx="88931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Σε υπέρβαρους ασθενείς με διαβήτη και σε υπέρβαρους ασθενείς με </a:t>
            </a:r>
            <a:r>
              <a:rPr lang="el-GR" altLang="el-GR" sz="1400" dirty="0" err="1">
                <a:solidFill>
                  <a:srgbClr val="FFFFFF"/>
                </a:solidFill>
              </a:rPr>
              <a:t>ινσουλινοαντίσταση</a:t>
            </a:r>
            <a:r>
              <a:rPr lang="el-GR" altLang="el-GR" sz="1400" dirty="0">
                <a:solidFill>
                  <a:srgbClr val="FFFFFF"/>
                </a:solidFill>
              </a:rPr>
              <a:t> θα πρέπει να συστήνεται η </a:t>
            </a:r>
            <a:r>
              <a:rPr lang="el-GR" altLang="el-GR" sz="1400" dirty="0">
                <a:solidFill>
                  <a:srgbClr val="FF0000"/>
                </a:solidFill>
              </a:rPr>
              <a:t>μέτρια και σταδιακή απώλεια βάρους</a:t>
            </a:r>
            <a:r>
              <a:rPr lang="el-GR" altLang="el-GR" sz="1400" dirty="0">
                <a:solidFill>
                  <a:srgbClr val="FFFFFF"/>
                </a:solidFill>
              </a:rPr>
              <a:t>, ώστε τα άτομα αυτά να μην εμφανίζουν αντίσταση στη δράση της ινσουλίνης.</a:t>
            </a:r>
          </a:p>
        </p:txBody>
      </p:sp>
      <p:sp>
        <p:nvSpPr>
          <p:cNvPr id="10244" name="Ορθογώνιο 8"/>
          <p:cNvSpPr>
            <a:spLocks noChangeArrowheads="1"/>
          </p:cNvSpPr>
          <p:nvPr/>
        </p:nvSpPr>
        <p:spPr bwMode="auto">
          <a:xfrm>
            <a:off x="227013" y="2035175"/>
            <a:ext cx="8912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Ασθενής με διαβήτη (ανεξαρτήτως τύπου) θα πρέπει να </a:t>
            </a:r>
            <a:r>
              <a:rPr lang="el-GR" altLang="el-GR" sz="1400" dirty="0">
                <a:solidFill>
                  <a:srgbClr val="FF0000"/>
                </a:solidFill>
              </a:rPr>
              <a:t>λαμβάνει επαρκείς ποσότητες ενέργειας</a:t>
            </a:r>
            <a:r>
              <a:rPr lang="el-GR" altLang="el-GR" sz="1400" dirty="0">
                <a:solidFill>
                  <a:srgbClr val="FFFFFF"/>
                </a:solidFill>
              </a:rPr>
              <a:t>, ώστε να επιτελούνται όλες οι μεταβολικές διεργασίες του οργανισμού</a:t>
            </a:r>
          </a:p>
        </p:txBody>
      </p:sp>
      <p:sp>
        <p:nvSpPr>
          <p:cNvPr id="10245" name="Ορθογώνιο 9"/>
          <p:cNvSpPr>
            <a:spLocks noChangeArrowheads="1"/>
          </p:cNvSpPr>
          <p:nvPr/>
        </p:nvSpPr>
        <p:spPr bwMode="auto">
          <a:xfrm>
            <a:off x="250825" y="2557463"/>
            <a:ext cx="8821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0000"/>
                </a:solidFill>
              </a:rPr>
              <a:t>Οι πρωτεΐνες </a:t>
            </a:r>
            <a:r>
              <a:rPr lang="el-GR" altLang="el-GR" sz="1400" dirty="0">
                <a:solidFill>
                  <a:srgbClr val="FFFFFF"/>
                </a:solidFill>
              </a:rPr>
              <a:t>θα πρέπει να καταναλώνονται σε επαρκείς ποσότητες, που δεν πρέπει να ξεπερνούν το </a:t>
            </a:r>
            <a:r>
              <a:rPr lang="el-GR" altLang="el-GR" sz="1400" dirty="0">
                <a:solidFill>
                  <a:srgbClr val="FF0000"/>
                </a:solidFill>
              </a:rPr>
              <a:t>15 - 20% </a:t>
            </a:r>
            <a:r>
              <a:rPr lang="el-GR" altLang="el-GR" sz="1400" dirty="0">
                <a:solidFill>
                  <a:srgbClr val="FFFFFF"/>
                </a:solidFill>
              </a:rPr>
              <a:t>των ενεργειακών αναγκών του διαβητικού και ειδικά για την πρόληψη της υπογλυκαιμίας το βράδυ.</a:t>
            </a:r>
          </a:p>
        </p:txBody>
      </p:sp>
      <p:sp>
        <p:nvSpPr>
          <p:cNvPr id="10246" name="Ορθογώνιο 10"/>
          <p:cNvSpPr>
            <a:spLocks noChangeArrowheads="1"/>
          </p:cNvSpPr>
          <p:nvPr/>
        </p:nvSpPr>
        <p:spPr bwMode="auto">
          <a:xfrm>
            <a:off x="276225" y="3081338"/>
            <a:ext cx="88709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Δίαιτες χαμηλής περιεκτικότητας σε </a:t>
            </a:r>
            <a:r>
              <a:rPr lang="el-GR" altLang="el-GR" sz="1400" dirty="0">
                <a:solidFill>
                  <a:srgbClr val="FF0000"/>
                </a:solidFill>
              </a:rPr>
              <a:t>υδατάνθρακες (που περιέχουν &lt;130gr την ημέρα) </a:t>
            </a:r>
            <a:r>
              <a:rPr lang="el-GR" altLang="el-GR" sz="1400" dirty="0">
                <a:solidFill>
                  <a:srgbClr val="FFFFFF"/>
                </a:solidFill>
              </a:rPr>
              <a:t>δεν θα πρέπει να συστήνονται σε διαβητικούς. Για να επιτύχουν τη ρύθμιση των επιπέδων γλυκόζης, τα διαιτολόγια που ακολουθούν θα πρέπει να περιέχουν </a:t>
            </a:r>
            <a:r>
              <a:rPr lang="el-GR" altLang="el-GR" sz="1400" b="1" dirty="0">
                <a:solidFill>
                  <a:srgbClr val="FF0000"/>
                </a:solidFill>
              </a:rPr>
              <a:t>50 - 60% </a:t>
            </a:r>
            <a:r>
              <a:rPr lang="el-GR" altLang="el-GR" sz="1400" dirty="0">
                <a:solidFill>
                  <a:srgbClr val="FFFFFF"/>
                </a:solidFill>
              </a:rPr>
              <a:t>των ενεργειακών απαιτήσεων σε υδατάνθρακες.</a:t>
            </a:r>
          </a:p>
        </p:txBody>
      </p:sp>
      <p:sp>
        <p:nvSpPr>
          <p:cNvPr id="10247" name="Ορθογώνιο 11"/>
          <p:cNvSpPr>
            <a:spLocks noChangeArrowheads="1"/>
          </p:cNvSpPr>
          <p:nvPr/>
        </p:nvSpPr>
        <p:spPr bwMode="auto">
          <a:xfrm>
            <a:off x="252413" y="3819525"/>
            <a:ext cx="8820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Η </a:t>
            </a:r>
            <a:r>
              <a:rPr lang="el-GR" altLang="el-GR" sz="1400" dirty="0">
                <a:solidFill>
                  <a:srgbClr val="FF0000"/>
                </a:solidFill>
              </a:rPr>
              <a:t>ποσότητα υδατανθράκων </a:t>
            </a:r>
            <a:r>
              <a:rPr lang="el-GR" altLang="el-GR" sz="1400" dirty="0">
                <a:solidFill>
                  <a:srgbClr val="FFFFFF"/>
                </a:solidFill>
              </a:rPr>
              <a:t>θα πρέπει να προέρχεται κυρίως από </a:t>
            </a:r>
            <a:r>
              <a:rPr lang="el-GR" altLang="el-GR" sz="1400" dirty="0">
                <a:solidFill>
                  <a:srgbClr val="FF0000"/>
                </a:solidFill>
              </a:rPr>
              <a:t>σύνθετους υδατάνθρακες </a:t>
            </a:r>
            <a:r>
              <a:rPr lang="el-GR" altLang="el-GR" sz="1400" dirty="0">
                <a:solidFill>
                  <a:srgbClr val="FFFFFF"/>
                </a:solidFill>
              </a:rPr>
              <a:t>(από φρούτα, λαχανικά, όσπρια κ.λπ.) προκειμένου να επιτευχθούν καλύτερα επίπεδα γλυκόζης.</a:t>
            </a:r>
          </a:p>
        </p:txBody>
      </p:sp>
      <p:sp>
        <p:nvSpPr>
          <p:cNvPr id="10248" name="Ορθογώνιο 8"/>
          <p:cNvSpPr>
            <a:spLocks noChangeArrowheads="1"/>
          </p:cNvSpPr>
          <p:nvPr/>
        </p:nvSpPr>
        <p:spPr bwMode="auto">
          <a:xfrm>
            <a:off x="252413" y="4351338"/>
            <a:ext cx="88201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Καλό θα είναι να καταναλώνουν </a:t>
            </a:r>
            <a:r>
              <a:rPr lang="el-GR" altLang="el-GR" sz="1400" b="1" dirty="0">
                <a:solidFill>
                  <a:srgbClr val="FF0000"/>
                </a:solidFill>
              </a:rPr>
              <a:t>25 - 30gr φυτικών ινών την ημέρα</a:t>
            </a:r>
            <a:r>
              <a:rPr lang="el-GR" altLang="el-GR" sz="1400" dirty="0">
                <a:solidFill>
                  <a:srgbClr val="FFFFFF"/>
                </a:solidFill>
              </a:rPr>
              <a:t>. Άτομα που κατανάλωναν την παραπάνω ποσότητα φυτικών ινών έχουν καλύτερο μεταβολικό έλεγχο και τα επίπεδα γλυκόζης διατηρούνται σταθερά για μεγαλύτερα χρονικά διαστήματα.</a:t>
            </a:r>
          </a:p>
        </p:txBody>
      </p:sp>
      <p:sp>
        <p:nvSpPr>
          <p:cNvPr id="10249" name="Ορθογώνιο 9"/>
          <p:cNvSpPr>
            <a:spLocks noChangeArrowheads="1"/>
          </p:cNvSpPr>
          <p:nvPr/>
        </p:nvSpPr>
        <p:spPr bwMode="auto">
          <a:xfrm>
            <a:off x="250825" y="5091113"/>
            <a:ext cx="88217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Η κατανάλωση γλυκαντικών ουσιών (</a:t>
            </a:r>
            <a:r>
              <a:rPr lang="el-GR" altLang="el-GR" sz="1400" dirty="0" err="1">
                <a:solidFill>
                  <a:srgbClr val="FF0000"/>
                </a:solidFill>
              </a:rPr>
              <a:t>ασπαρτάμη</a:t>
            </a:r>
            <a:r>
              <a:rPr lang="el-GR" altLang="el-GR" sz="1400" dirty="0">
                <a:solidFill>
                  <a:srgbClr val="FF0000"/>
                </a:solidFill>
              </a:rPr>
              <a:t>, φρουκτόζη </a:t>
            </a:r>
            <a:r>
              <a:rPr lang="el-GR" altLang="el-GR" sz="1400" dirty="0">
                <a:solidFill>
                  <a:srgbClr val="FFFFFF"/>
                </a:solidFill>
              </a:rPr>
              <a:t>κ.λπ.) θα πρέπει να γίνεται με </a:t>
            </a:r>
            <a:r>
              <a:rPr lang="el-GR" altLang="el-GR" sz="1400" dirty="0">
                <a:solidFill>
                  <a:srgbClr val="FF0000"/>
                </a:solidFill>
              </a:rPr>
              <a:t>σύνεση</a:t>
            </a:r>
            <a:r>
              <a:rPr lang="el-GR" altLang="el-GR" sz="1400" dirty="0">
                <a:solidFill>
                  <a:srgbClr val="FFFFFF"/>
                </a:solidFill>
              </a:rPr>
              <a:t> και </a:t>
            </a:r>
            <a:r>
              <a:rPr lang="el-GR" altLang="el-GR" sz="1400" dirty="0">
                <a:solidFill>
                  <a:srgbClr val="FF0000"/>
                </a:solidFill>
              </a:rPr>
              <a:t>μέτρο</a:t>
            </a:r>
            <a:r>
              <a:rPr lang="el-GR" altLang="el-GR" sz="1400" dirty="0">
                <a:solidFill>
                  <a:srgbClr val="FFFFFF"/>
                </a:solidFill>
              </a:rPr>
              <a:t> από τους διαβητικού</a:t>
            </a:r>
          </a:p>
        </p:txBody>
      </p:sp>
      <p:sp>
        <p:nvSpPr>
          <p:cNvPr id="11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Ορθογώνιο 4"/>
          <p:cNvSpPr>
            <a:spLocks noChangeArrowheads="1"/>
          </p:cNvSpPr>
          <p:nvPr/>
        </p:nvSpPr>
        <p:spPr bwMode="auto">
          <a:xfrm>
            <a:off x="179388" y="1052513"/>
            <a:ext cx="8689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Όσον αναφορά την </a:t>
            </a:r>
            <a:r>
              <a:rPr lang="el-GR" altLang="el-GR" sz="1400" dirty="0">
                <a:solidFill>
                  <a:srgbClr val="FF0000"/>
                </a:solidFill>
              </a:rPr>
              <a:t>κατανάλωση λιπών και χοληστερόλης </a:t>
            </a:r>
            <a:r>
              <a:rPr lang="el-GR" altLang="el-GR" sz="1400" dirty="0">
                <a:solidFill>
                  <a:srgbClr val="FFFFFF"/>
                </a:solidFill>
              </a:rPr>
              <a:t>από άτομα που πάσχουν από διαβήτη θα πρέπει: </a:t>
            </a:r>
          </a:p>
        </p:txBody>
      </p:sp>
      <p:sp>
        <p:nvSpPr>
          <p:cNvPr id="11267" name="Ορθογώνιο 5"/>
          <p:cNvSpPr>
            <a:spLocks noChangeArrowheads="1"/>
          </p:cNvSpPr>
          <p:nvPr/>
        </p:nvSpPr>
        <p:spPr bwMode="auto">
          <a:xfrm>
            <a:off x="673100" y="1360488"/>
            <a:ext cx="81851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buSzPct val="100000"/>
              <a:buFont typeface="Courier New" pitchFamily="49" charset="0"/>
              <a:buChar char="o"/>
            </a:pPr>
            <a:r>
              <a:rPr lang="el-GR" altLang="el-GR" sz="1400" dirty="0">
                <a:solidFill>
                  <a:srgbClr val="FFFFFF"/>
                </a:solidFill>
              </a:rPr>
              <a:t>Η συνολική κατανάλωση λιπών να μην ξεπερνά το </a:t>
            </a:r>
            <a:r>
              <a:rPr lang="el-GR" altLang="el-GR" sz="1400" b="1" dirty="0">
                <a:solidFill>
                  <a:srgbClr val="FF0000"/>
                </a:solidFill>
              </a:rPr>
              <a:t>30%</a:t>
            </a:r>
            <a:r>
              <a:rPr lang="el-GR" altLang="el-GR" sz="1400" dirty="0">
                <a:solidFill>
                  <a:srgbClr val="FFFFFF"/>
                </a:solidFill>
              </a:rPr>
              <a:t>των ενεργειακών αναγκών, ενώ η πρόσληψη της χοληστερόλης θα πρέπει να μην ξεπερνά τα </a:t>
            </a:r>
            <a:r>
              <a:rPr lang="el-GR" altLang="el-GR" sz="1400" b="1" dirty="0">
                <a:solidFill>
                  <a:srgbClr val="FF0000"/>
                </a:solidFill>
              </a:rPr>
              <a:t>300mg ημερησίως.</a:t>
            </a:r>
          </a:p>
          <a:p>
            <a:endParaRPr lang="el-GR" altLang="el-GR" dirty="0">
              <a:solidFill>
                <a:srgbClr val="FFFFFF"/>
              </a:solidFill>
            </a:endParaRPr>
          </a:p>
        </p:txBody>
      </p:sp>
      <p:sp>
        <p:nvSpPr>
          <p:cNvPr id="11268" name="Ορθογώνιο 7"/>
          <p:cNvSpPr>
            <a:spLocks noChangeArrowheads="1"/>
          </p:cNvSpPr>
          <p:nvPr/>
        </p:nvSpPr>
        <p:spPr bwMode="auto">
          <a:xfrm>
            <a:off x="684213" y="1898650"/>
            <a:ext cx="8185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Courier New" pitchFamily="49" charset="0"/>
              <a:buChar char="o"/>
            </a:pPr>
            <a:r>
              <a:rPr lang="el-GR" altLang="el-GR" sz="1400" dirty="0">
                <a:solidFill>
                  <a:srgbClr val="FFFFFF"/>
                </a:solidFill>
              </a:rPr>
              <a:t>Να περιορίσουν την κατανάλωση των </a:t>
            </a:r>
            <a:r>
              <a:rPr lang="el-GR" altLang="el-GR" sz="1400" b="1" dirty="0">
                <a:solidFill>
                  <a:srgbClr val="FF0000"/>
                </a:solidFill>
              </a:rPr>
              <a:t>κορεσμένων λιπών </a:t>
            </a:r>
            <a:r>
              <a:rPr lang="el-GR" altLang="el-GR" sz="1400" dirty="0">
                <a:solidFill>
                  <a:srgbClr val="FFFFFF"/>
                </a:solidFill>
              </a:rPr>
              <a:t>(Συνιστώμενη πρόσληψη &lt;7% των ενεργειακών αναγκών), αλλά και των </a:t>
            </a:r>
            <a:r>
              <a:rPr lang="el-GR" altLang="el-GR" sz="1400" b="1" dirty="0" err="1">
                <a:solidFill>
                  <a:srgbClr val="FF0000"/>
                </a:solidFill>
              </a:rPr>
              <a:t>trans</a:t>
            </a:r>
            <a:r>
              <a:rPr lang="el-GR" altLang="el-GR" sz="1400" b="1" dirty="0">
                <a:solidFill>
                  <a:srgbClr val="FF0000"/>
                </a:solidFill>
              </a:rPr>
              <a:t> λιπαρών οξέων</a:t>
            </a:r>
          </a:p>
        </p:txBody>
      </p:sp>
      <p:sp>
        <p:nvSpPr>
          <p:cNvPr id="11269" name="Ορθογώνιο 8"/>
          <p:cNvSpPr>
            <a:spLocks noChangeArrowheads="1"/>
          </p:cNvSpPr>
          <p:nvPr/>
        </p:nvSpPr>
        <p:spPr bwMode="auto">
          <a:xfrm>
            <a:off x="673100" y="2422525"/>
            <a:ext cx="81851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Courier New" pitchFamily="49" charset="0"/>
              <a:buChar char="o"/>
            </a:pPr>
            <a:r>
              <a:rPr lang="el-GR" altLang="el-GR" sz="1400" dirty="0">
                <a:solidFill>
                  <a:srgbClr val="FFFFFF"/>
                </a:solidFill>
              </a:rPr>
              <a:t>Να αυξήσουν την κατανάλωση </a:t>
            </a:r>
            <a:r>
              <a:rPr lang="el-GR" altLang="el-GR" sz="1400" b="1" dirty="0" err="1">
                <a:solidFill>
                  <a:srgbClr val="FF0000"/>
                </a:solidFill>
              </a:rPr>
              <a:t>μονοακόρεστων</a:t>
            </a:r>
            <a:r>
              <a:rPr lang="el-GR" altLang="el-GR" sz="1400" b="1" dirty="0">
                <a:solidFill>
                  <a:srgbClr val="FF0000"/>
                </a:solidFill>
              </a:rPr>
              <a:t> και </a:t>
            </a:r>
            <a:r>
              <a:rPr lang="el-GR" altLang="el-GR" sz="1400" b="1" dirty="0" err="1">
                <a:solidFill>
                  <a:srgbClr val="FF0000"/>
                </a:solidFill>
              </a:rPr>
              <a:t>πολυακόρεστων</a:t>
            </a:r>
            <a:r>
              <a:rPr lang="el-GR" altLang="el-GR" sz="1400" b="1" dirty="0">
                <a:solidFill>
                  <a:srgbClr val="FF0000"/>
                </a:solidFill>
              </a:rPr>
              <a:t> λιπαρών οξέων όπως ελαιόλαδο</a:t>
            </a:r>
            <a:r>
              <a:rPr lang="el-GR" altLang="el-GR" sz="1400" dirty="0">
                <a:solidFill>
                  <a:srgbClr val="FF0000"/>
                </a:solidFill>
              </a:rPr>
              <a:t>,</a:t>
            </a:r>
            <a:r>
              <a:rPr lang="el-GR" altLang="el-GR" sz="1400" dirty="0">
                <a:solidFill>
                  <a:srgbClr val="FFFFFF"/>
                </a:solidFill>
              </a:rPr>
              <a:t> μαργαρίνες εμπλουτισμένες με </a:t>
            </a:r>
            <a:r>
              <a:rPr lang="el-GR" altLang="el-GR" sz="1400" dirty="0" err="1">
                <a:solidFill>
                  <a:srgbClr val="FFFFFF"/>
                </a:solidFill>
              </a:rPr>
              <a:t>μονοακόρεστα</a:t>
            </a:r>
            <a:r>
              <a:rPr lang="el-GR" altLang="el-GR" sz="1400" dirty="0">
                <a:solidFill>
                  <a:srgbClr val="FFFFFF"/>
                </a:solidFill>
              </a:rPr>
              <a:t> και </a:t>
            </a:r>
            <a:r>
              <a:rPr lang="el-GR" altLang="el-GR" sz="1400" dirty="0" err="1">
                <a:solidFill>
                  <a:srgbClr val="FFFFFF"/>
                </a:solidFill>
              </a:rPr>
              <a:t>πολυακόρεστα</a:t>
            </a:r>
            <a:r>
              <a:rPr lang="el-GR" altLang="el-GR" sz="1400" dirty="0">
                <a:solidFill>
                  <a:srgbClr val="FFFFFF"/>
                </a:solidFill>
              </a:rPr>
              <a:t> λιπαρά οξέα ή </a:t>
            </a:r>
            <a:r>
              <a:rPr lang="el-GR" altLang="el-GR" sz="1400" dirty="0" err="1">
                <a:solidFill>
                  <a:srgbClr val="FFFFFF"/>
                </a:solidFill>
              </a:rPr>
              <a:t>στερόλες</a:t>
            </a:r>
            <a:r>
              <a:rPr lang="el-GR" altLang="el-GR" sz="1400" dirty="0">
                <a:solidFill>
                  <a:srgbClr val="FFFFFF"/>
                </a:solidFill>
              </a:rPr>
              <a:t>, γάλα και γιαούρτι με χαμηλά λιπαρά, λιπαρά ψάρια (μπακαλιάρος, μουρούνα, καλαμάρι, τόνος κονσέρβας)</a:t>
            </a:r>
          </a:p>
        </p:txBody>
      </p:sp>
      <p:sp>
        <p:nvSpPr>
          <p:cNvPr id="11270" name="Ορθογώνιο 8"/>
          <p:cNvSpPr>
            <a:spLocks noChangeArrowheads="1"/>
          </p:cNvSpPr>
          <p:nvPr/>
        </p:nvSpPr>
        <p:spPr bwMode="auto">
          <a:xfrm>
            <a:off x="179388" y="3184525"/>
            <a:ext cx="88915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Επίσης η κατανάλωση </a:t>
            </a:r>
            <a:r>
              <a:rPr lang="el-GR" altLang="el-GR" sz="1400" b="1" dirty="0">
                <a:solidFill>
                  <a:srgbClr val="FF0000"/>
                </a:solidFill>
              </a:rPr>
              <a:t>2gr φυτικών </a:t>
            </a:r>
            <a:r>
              <a:rPr lang="el-GR" altLang="el-GR" sz="1400" b="1" dirty="0" err="1">
                <a:solidFill>
                  <a:srgbClr val="FF0000"/>
                </a:solidFill>
              </a:rPr>
              <a:t>στερολών</a:t>
            </a:r>
            <a:r>
              <a:rPr lang="el-GR" altLang="el-GR" sz="1400" b="1" dirty="0">
                <a:solidFill>
                  <a:srgbClr val="FF0000"/>
                </a:solidFill>
              </a:rPr>
              <a:t> </a:t>
            </a:r>
            <a:r>
              <a:rPr lang="el-GR" altLang="el-GR" sz="1400" dirty="0">
                <a:solidFill>
                  <a:srgbClr val="FFFFFF"/>
                </a:solidFill>
              </a:rPr>
              <a:t>από διαβητικούς έχει ευεργετική δράση στην υγεία τους, εφόσον οι </a:t>
            </a:r>
            <a:r>
              <a:rPr lang="el-GR" altLang="el-GR" sz="1400" dirty="0" err="1">
                <a:solidFill>
                  <a:srgbClr val="FFFFFF"/>
                </a:solidFill>
              </a:rPr>
              <a:t>στερόλες</a:t>
            </a:r>
            <a:r>
              <a:rPr lang="el-GR" altLang="el-GR" sz="1400" dirty="0">
                <a:solidFill>
                  <a:srgbClr val="FFFFFF"/>
                </a:solidFill>
              </a:rPr>
              <a:t> συμβάλουν στη μείωση της </a:t>
            </a:r>
            <a:r>
              <a:rPr lang="el-GR" altLang="el-GR" sz="1400" b="1" dirty="0">
                <a:solidFill>
                  <a:srgbClr val="FF0000"/>
                </a:solidFill>
              </a:rPr>
              <a:t>LDL χοληστερόλης </a:t>
            </a:r>
            <a:r>
              <a:rPr lang="el-GR" altLang="el-GR" sz="1400" dirty="0">
                <a:solidFill>
                  <a:srgbClr val="FFFFFF"/>
                </a:solidFill>
              </a:rPr>
              <a:t>(«κακής» χοληστερόλης), στο πλαίσιο μιας ισορροπημένης διατροφής.</a:t>
            </a:r>
          </a:p>
        </p:txBody>
      </p:sp>
      <p:sp>
        <p:nvSpPr>
          <p:cNvPr id="11271" name="Ορθογώνιο 9"/>
          <p:cNvSpPr>
            <a:spLocks noChangeArrowheads="1"/>
          </p:cNvSpPr>
          <p:nvPr/>
        </p:nvSpPr>
        <p:spPr bwMode="auto">
          <a:xfrm>
            <a:off x="184150" y="3922713"/>
            <a:ext cx="858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Τα άτομα που πάσχουν από διαβήτη να καταναλώνουν </a:t>
            </a:r>
            <a:r>
              <a:rPr lang="el-GR" altLang="el-GR" sz="1400" dirty="0">
                <a:solidFill>
                  <a:srgbClr val="FF0000"/>
                </a:solidFill>
              </a:rPr>
              <a:t>με μέτρο αλκοόλ </a:t>
            </a:r>
            <a:r>
              <a:rPr lang="el-GR" altLang="el-GR" sz="1400" dirty="0">
                <a:solidFill>
                  <a:srgbClr val="FFFFFF"/>
                </a:solidFill>
              </a:rPr>
              <a:t>και σε ποσότητα που δεν θα ξεπερνά το </a:t>
            </a:r>
            <a:r>
              <a:rPr lang="el-GR" altLang="el-GR" sz="1400" b="1" dirty="0">
                <a:solidFill>
                  <a:srgbClr val="FF0000"/>
                </a:solidFill>
              </a:rPr>
              <a:t>ένα ποτό </a:t>
            </a:r>
            <a:r>
              <a:rPr lang="el-GR" altLang="el-GR" sz="1400" dirty="0">
                <a:solidFill>
                  <a:srgbClr val="FFFFFF"/>
                </a:solidFill>
              </a:rPr>
              <a:t>την ημέρα για τις γυναίκες και τα </a:t>
            </a:r>
            <a:r>
              <a:rPr lang="el-GR" altLang="el-GR" sz="1400" b="1" dirty="0">
                <a:solidFill>
                  <a:srgbClr val="FF0000"/>
                </a:solidFill>
              </a:rPr>
              <a:t>2 ποτά </a:t>
            </a:r>
            <a:r>
              <a:rPr lang="el-GR" altLang="el-GR" sz="1400" dirty="0">
                <a:solidFill>
                  <a:srgbClr val="FFFFFF"/>
                </a:solidFill>
              </a:rPr>
              <a:t>την ημέρα για τους άνδρες. </a:t>
            </a:r>
          </a:p>
        </p:txBody>
      </p:sp>
      <p:sp>
        <p:nvSpPr>
          <p:cNvPr id="11272" name="Ορθογώνιο 10"/>
          <p:cNvSpPr>
            <a:spLocks noChangeArrowheads="1"/>
          </p:cNvSpPr>
          <p:nvPr/>
        </p:nvSpPr>
        <p:spPr bwMode="auto">
          <a:xfrm>
            <a:off x="179388" y="4446588"/>
            <a:ext cx="8585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Η λήψη συμπληρωμάτων </a:t>
            </a:r>
            <a:r>
              <a:rPr lang="el-GR" altLang="el-GR" sz="1400" dirty="0">
                <a:solidFill>
                  <a:srgbClr val="FF0000"/>
                </a:solidFill>
              </a:rPr>
              <a:t>βιταμινών</a:t>
            </a:r>
            <a:r>
              <a:rPr lang="el-GR" altLang="el-GR" sz="1400" dirty="0">
                <a:solidFill>
                  <a:srgbClr val="FFFFFF"/>
                </a:solidFill>
              </a:rPr>
              <a:t> και </a:t>
            </a:r>
            <a:r>
              <a:rPr lang="el-GR" altLang="el-GR" sz="1400" dirty="0">
                <a:solidFill>
                  <a:srgbClr val="FF0000"/>
                </a:solidFill>
              </a:rPr>
              <a:t>ιχνοστοιχείων</a:t>
            </a:r>
            <a:r>
              <a:rPr lang="el-GR" altLang="el-GR" sz="1400" dirty="0">
                <a:solidFill>
                  <a:srgbClr val="FFFFFF"/>
                </a:solidFill>
              </a:rPr>
              <a:t> θα πρέπει να γίνεται όταν απαιτείται σε ειδικές περιπτώσεις (αυξημένων αναγκών ή αυξημένων απωλειών αυτών των θρεπτικών συστατικών) </a:t>
            </a:r>
            <a:r>
              <a:rPr lang="el-GR" altLang="el-GR" sz="1400" dirty="0">
                <a:solidFill>
                  <a:srgbClr val="FF0000"/>
                </a:solidFill>
              </a:rPr>
              <a:t>και υπό την καθοδήγηση των ειδικών (Ιατρού, Διαιτολόγου κ.λπ.). </a:t>
            </a:r>
          </a:p>
        </p:txBody>
      </p:sp>
      <p:sp>
        <p:nvSpPr>
          <p:cNvPr id="11273" name="Ορθογώνιο 11"/>
          <p:cNvSpPr>
            <a:spLocks noChangeArrowheads="1"/>
          </p:cNvSpPr>
          <p:nvPr/>
        </p:nvSpPr>
        <p:spPr bwMode="auto">
          <a:xfrm>
            <a:off x="184150" y="5181600"/>
            <a:ext cx="8442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l-GR" altLang="el-GR" sz="1400" dirty="0">
                <a:solidFill>
                  <a:srgbClr val="FFFFFF"/>
                </a:solidFill>
              </a:rPr>
              <a:t>Η </a:t>
            </a:r>
            <a:r>
              <a:rPr lang="el-GR" altLang="el-GR" sz="1400" dirty="0">
                <a:solidFill>
                  <a:srgbClr val="FF0000"/>
                </a:solidFill>
              </a:rPr>
              <a:t>φυσική δραστηριότητα </a:t>
            </a:r>
            <a:r>
              <a:rPr lang="el-GR" altLang="el-GR" sz="1400" dirty="0">
                <a:solidFill>
                  <a:srgbClr val="FFFFFF"/>
                </a:solidFill>
              </a:rPr>
              <a:t>και η τροποποίηση των διατροφικών συνηθειών συμβάλλουν ουσιαστικά στην απώλεια ή τη διατήρηση του βάρους του ατόμου για μεγάλα χρονικά διαστήματα.</a:t>
            </a:r>
          </a:p>
        </p:txBody>
      </p:sp>
      <p:sp>
        <p:nvSpPr>
          <p:cNvPr id="11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  <p:bldP spid="11270" grpId="0"/>
      <p:bldP spid="11271" grpId="0"/>
      <p:bldP spid="11272" grpId="0"/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174245"/>
              </p:ext>
            </p:extLst>
          </p:nvPr>
        </p:nvGraphicFramePr>
        <p:xfrm>
          <a:off x="395535" y="1268413"/>
          <a:ext cx="8352929" cy="3301365"/>
        </p:xfrm>
        <a:graphic>
          <a:graphicData uri="http://schemas.openxmlformats.org/drawingml/2006/table">
            <a:tbl>
              <a:tblPr/>
              <a:tblGrid>
                <a:gridCol w="1506365"/>
                <a:gridCol w="2670099"/>
                <a:gridCol w="1643719"/>
                <a:gridCol w="2532746"/>
              </a:tblGrid>
              <a:tr h="61912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l-GR" sz="1000" b="0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Παρούσες διαιτητικές συστάσεις για τους διαβητικούς.</a:t>
                      </a: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l-GR" alt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EASD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Μεγάλη Βρετανία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Υδ/</a:t>
                      </a:r>
                      <a:r>
                        <a:rPr kumimoji="0" lang="el-GR" altLang="el-G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κες</a:t>
                      </a: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US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MUFA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Σαν ζάχαρη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Λιπαρά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Κορεσμένα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Πολυακόρεστα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Πρωτεΐνη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Φυτικές Ίνες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Αλάτι</a:t>
                      </a:r>
                      <a:endParaRPr kumimoji="0" lang="el-GR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60 -70%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Συνολική πρόσληψη λίπους ≤ 35%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8 – 10%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10%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– 20%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Ενθάρρυνση για αύξηση της πρόσληψης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6 </a:t>
                      </a:r>
                      <a:r>
                        <a:rPr kumimoji="0" lang="el-GR" altLang="el-G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γρ</a:t>
                      </a: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/ ημέρα</a:t>
                      </a:r>
                      <a:endParaRPr kumimoji="0" lang="el-GR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– 70%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7 – 10%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 10%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– 20%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Ενθάρρυνση για πρόσληψη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6 </a:t>
                      </a:r>
                      <a:r>
                        <a:rPr kumimoji="0" lang="el-GR" altLang="el-G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γρ</a:t>
                      </a: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/ ημέρα</a:t>
                      </a:r>
                      <a:endParaRPr kumimoji="0" lang="el-GR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– 49% </a:t>
                      </a: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Υδ</a:t>
                      </a:r>
                      <a:r>
                        <a:rPr kumimoji="0" lang="de-DE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l-GR" altLang="el-G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κες</a:t>
                      </a:r>
                      <a:r>
                        <a:rPr kumimoji="0" lang="de-DE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+ 12% MUFA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– 14%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– 36%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13%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alt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827584" y="4941168"/>
            <a:ext cx="7543800" cy="10001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l-GR" sz="3000" kern="1200" cap="all" spc="50">
                <a:solidFill>
                  <a:srgbClr val="FFFFFF"/>
                </a:solidFill>
                <a:latin typeface="Arial Narrow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Arial Narrow" pitchFamily="34" charset="0"/>
              </a:defRPr>
            </a:lvl9pPr>
          </a:lstStyle>
          <a:p>
            <a:pPr marL="838200" indent="-838200"/>
            <a:r>
              <a:rPr lang="en-US" altLang="el-GR" sz="1400" dirty="0" err="1" smtClean="0">
                <a:hlinkClick r:id="rId2"/>
              </a:rPr>
              <a:t>Choudhary</a:t>
            </a:r>
            <a:r>
              <a:rPr lang="en-US" altLang="el-GR" sz="1400" dirty="0" smtClean="0">
                <a:hlinkClick r:id="rId2"/>
              </a:rPr>
              <a:t> P.</a:t>
            </a:r>
            <a:r>
              <a:rPr lang="en-US" altLang="el-GR" sz="1400" dirty="0" smtClean="0"/>
              <a:t> 2004. Review of dietary recommendations for diabetes mellitus. Diabetes Res </a:t>
            </a:r>
            <a:r>
              <a:rPr lang="en-US" altLang="el-GR" sz="1400" dirty="0" err="1" smtClean="0"/>
              <a:t>Clin</a:t>
            </a:r>
            <a:r>
              <a:rPr lang="en-US" altLang="el-GR" sz="1400" dirty="0" smtClean="0"/>
              <a:t> </a:t>
            </a:r>
            <a:r>
              <a:rPr lang="en-US" altLang="el-GR" sz="1400" dirty="0" err="1" smtClean="0"/>
              <a:t>Pract</a:t>
            </a:r>
            <a:r>
              <a:rPr lang="en-US" altLang="el-GR" sz="1400" dirty="0" smtClean="0"/>
              <a:t>. 65, Supplement 1: S9-S15. Review.</a:t>
            </a:r>
            <a:endParaRPr lang="en-US" altLang="el-GR" sz="1400" dirty="0"/>
          </a:p>
        </p:txBody>
      </p:sp>
      <p:sp>
        <p:nvSpPr>
          <p:cNvPr id="7" name="Ορθογώνιο 1"/>
          <p:cNvSpPr>
            <a:spLocks noChangeArrowheads="1"/>
          </p:cNvSpPr>
          <p:nvPr/>
        </p:nvSpPr>
        <p:spPr bwMode="auto">
          <a:xfrm>
            <a:off x="684213" y="476250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altLang="el-GR" sz="2800" b="1" i="1" dirty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ΣΑΚΧΑΡΩΔΗΣ ΔΙΑΒΗΤΗΣ </a:t>
            </a:r>
            <a:r>
              <a:rPr lang="en-US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&amp; </a:t>
            </a:r>
            <a:r>
              <a:rPr lang="el-GR" altLang="el-GR" sz="2800" b="1" i="1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ΔΙΑΤΡΟΦΗ</a:t>
            </a:r>
            <a:endParaRPr lang="el-GR" altLang="el-GR" sz="2800" dirty="0">
              <a:ln>
                <a:solidFill>
                  <a:srgbClr val="FFFFFF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24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αρουσιαση ιεκ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παρουσιαση ιεκ</Template>
  <TotalTime>271</TotalTime>
  <Words>1198</Words>
  <Application>Microsoft Office PowerPoint</Application>
  <PresentationFormat>Προβολή στην οθόνη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παρουσιαση ιεκ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32</cp:revision>
  <dcterms:created xsi:type="dcterms:W3CDTF">2015-01-20T11:52:26Z</dcterms:created>
  <dcterms:modified xsi:type="dcterms:W3CDTF">2015-03-18T10:08:57Z</dcterms:modified>
</cp:coreProperties>
</file>