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61" r:id="rId4"/>
    <p:sldId id="262" r:id="rId5"/>
    <p:sldId id="263" r:id="rId6"/>
    <p:sldId id="276" r:id="rId7"/>
    <p:sldId id="264" r:id="rId8"/>
    <p:sldId id="265" r:id="rId9"/>
    <p:sldId id="277" r:id="rId10"/>
    <p:sldId id="278" r:id="rId11"/>
    <p:sldId id="279" r:id="rId12"/>
    <p:sldId id="281" r:id="rId13"/>
    <p:sldId id="280" r:id="rId14"/>
    <p:sldId id="282" r:id="rId15"/>
    <p:sldId id="283" r:id="rId16"/>
    <p:sldId id="284" r:id="rId17"/>
    <p:sldId id="25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19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1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3196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001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399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0919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20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95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22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38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99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30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15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17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00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13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3B6A-1765-4FBF-BC15-69BE0EFEA3E1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EF79C3-735B-4FDA-9BB7-D54DD1D765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021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teiion.gr/" TargetMode="External"/><Relationship Id="rId2" Type="http://schemas.openxmlformats.org/officeDocument/2006/relationships/hyperlink" Target="http://3lyk-ioann.ioa.sch.gr/Projects2012-13/pr_a4/ProjectA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space.aua.gr/xmlui/bitstream/handle/10329/705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91DBBC-4D77-482E-B882-01EC5576D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3472" y="1128409"/>
            <a:ext cx="6087045" cy="2227634"/>
          </a:xfrm>
        </p:spPr>
        <p:txBody>
          <a:bodyPr anchor="b">
            <a:normAutofit/>
          </a:bodyPr>
          <a:lstStyle/>
          <a:p>
            <a:r>
              <a:rPr lang="el-GR" sz="4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ΚΟΝΣΕΡΒΟΠΟΙΗΣΗ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C80BDC7-9FD9-431C-8502-77C96965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Autofit/>
          </a:bodyPr>
          <a:lstStyle/>
          <a:p>
            <a:r>
              <a:rPr lang="el-GR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ΜΑΘΗΜΑ: ΒΙΟΤΕΧΝΟΛΟΓΙΑ</a:t>
            </a:r>
          </a:p>
          <a:p>
            <a:r>
              <a:rPr lang="el-GR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ΕΚΠΑΙΔΕΥΤΗΣ: κ. ΓΙΩΡΓΟΣ ΕΥΓΕΝΕΙΑΔΗΣ</a:t>
            </a:r>
          </a:p>
          <a:p>
            <a:r>
              <a:rPr lang="el-GR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ΚΑΤΑΡΤΙΖΟΜΕΝΗ: ΓΕΩΡΓΟΠΟΥΛΟΥ ΔΗΜΗΤΡΑ</a:t>
            </a:r>
          </a:p>
        </p:txBody>
      </p:sp>
    </p:spTree>
    <p:extLst>
      <p:ext uri="{BB962C8B-B14F-4D97-AF65-F5344CB8AC3E}">
        <p14:creationId xmlns:p14="http://schemas.microsoft.com/office/powerpoint/2010/main" val="358430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560212-C6C0-4A4C-A3D0-28676B3FA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ΘΕΡΜΙΚΗ ΕΠΕΞΕΡΓΑΣΙΑ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B51634-385E-4EED-98A1-0837B26C4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σφραγισμένος </a:t>
            </a:r>
            <a:r>
              <a:rPr lang="el-GR" dirty="0" err="1"/>
              <a:t>περιέκτης</a:t>
            </a:r>
            <a:r>
              <a:rPr lang="el-GR" dirty="0"/>
              <a:t> υφίσταται θερμική επεξεργασία είτε με καυτό νερό είτε με χρήση ατμού (90oC) για χρονικό διάστημα ανάλογα με το μέγεθος του </a:t>
            </a:r>
            <a:r>
              <a:rPr lang="el-GR" dirty="0" err="1"/>
              <a:t>περιέκτη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καταγραφή της θερμοκρασίας θα πρέπει να ελέγχεται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ακολουθεί ψύξη σε θερμοκρασία περιβάλλοντος - στέγνωμα και αποθήκευση</a:t>
            </a:r>
          </a:p>
        </p:txBody>
      </p:sp>
    </p:spTree>
    <p:extLst>
      <p:ext uri="{BB962C8B-B14F-4D97-AF65-F5344CB8AC3E}">
        <p14:creationId xmlns:p14="http://schemas.microsoft.com/office/powerpoint/2010/main" val="305576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97684D-19FD-4543-94FE-AEE14F63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ΑΠΟΘΗΚΕΥΣΗ- ΔΙΑΝΟΜΗ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E3EC33-4220-4EB2-811F-44A629931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συσκευασμένο προϊόν ελέγχεται μικροβιολογικά, χημικά αλλά και οργανοληπτικά για να διαπιστωθεί η ποιότητα και η ασφάλεια του καταναλωτή</a:t>
            </a:r>
          </a:p>
          <a:p>
            <a:pPr marL="0" indent="0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οδηγείται για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ετικετάρισμα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συνέχεια είτε διατίθεται άμεσα στην αγορά είτε οδηγείται σε αποθηκευτικούς χώρους όπου θα παραμείνει μέχρι τη διάθεση του</a:t>
            </a:r>
          </a:p>
        </p:txBody>
      </p:sp>
    </p:spTree>
    <p:extLst>
      <p:ext uri="{BB962C8B-B14F-4D97-AF65-F5344CB8AC3E}">
        <p14:creationId xmlns:p14="http://schemas.microsoft.com/office/powerpoint/2010/main" val="676471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C88ACA33-7947-404C-92D9-F8AA661B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ΣΥΝΤΗΡΗΣΗ</a:t>
            </a:r>
          </a:p>
        </p:txBody>
      </p:sp>
      <p:sp>
        <p:nvSpPr>
          <p:cNvPr id="4" name="Πάπυρος: Οριζόντιος 3">
            <a:extLst>
              <a:ext uri="{FF2B5EF4-FFF2-40B4-BE49-F238E27FC236}">
                <a16:creationId xmlns:a16="http://schemas.microsoft.com/office/drawing/2014/main" id="{E7A2C821-4597-481C-BB58-8D52B1339B4F}"/>
              </a:ext>
            </a:extLst>
          </p:cNvPr>
          <p:cNvSpPr/>
          <p:nvPr/>
        </p:nvSpPr>
        <p:spPr>
          <a:xfrm>
            <a:off x="4581743" y="87549"/>
            <a:ext cx="6527231" cy="677045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Ο Ενιαίος Φορέας Ελέγχου Τροφίμων (ΕΦΕΤ) και το Εθνικό και Καποδιστριακό Πανεπιστήμιο Αθηνών μελέτησε την επίδραση  του χρόνου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φύλαξης κονσερβοποιημένων τροφίμων στο 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ψυγείο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απιστώθηκε ότι από την πρώτη στιγμή ανοίγματος της μεταλλικής συσκευασίας αρχίζει μια σημαντική μετανάστευση μετάλλων από τη συσκευασία προς το τρόφιμο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Μέτ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αλλα όπως ο κασσίτερος, ο σίδηρος, το κάδμιο και ο μόλυβδος έχουν μεταναστεύσει προς το τρόφιμο ακόμα και μετά από μόλις 6 ώρες φύλαξης στο ψυγείο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 να γίνει όμως επικίνδυνα απαιτείται χρόνος τουλάχιστον μίας ημέρα φύλαξης στο ψυγείο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4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2824AE5-B2C6-41C1-8DD1-3F798E613A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577436"/>
              </p:ext>
            </p:extLst>
          </p:nvPr>
        </p:nvGraphicFramePr>
        <p:xfrm>
          <a:off x="677863" y="2160588"/>
          <a:ext cx="8596311" cy="3881442"/>
        </p:xfrm>
        <a:graphic>
          <a:graphicData uri="http://schemas.openxmlformats.org/drawingml/2006/table">
            <a:tbl>
              <a:tblPr/>
              <a:tblGrid>
                <a:gridCol w="3096629">
                  <a:extLst>
                    <a:ext uri="{9D8B030D-6E8A-4147-A177-3AD203B41FA5}">
                      <a16:colId xmlns:a16="http://schemas.microsoft.com/office/drawing/2014/main" val="1519849168"/>
                    </a:ext>
                  </a:extLst>
                </a:gridCol>
                <a:gridCol w="2898661">
                  <a:extLst>
                    <a:ext uri="{9D8B030D-6E8A-4147-A177-3AD203B41FA5}">
                      <a16:colId xmlns:a16="http://schemas.microsoft.com/office/drawing/2014/main" val="115680196"/>
                    </a:ext>
                  </a:extLst>
                </a:gridCol>
                <a:gridCol w="2601021">
                  <a:extLst>
                    <a:ext uri="{9D8B030D-6E8A-4147-A177-3AD203B41FA5}">
                      <a16:colId xmlns:a16="http://schemas.microsoft.com/office/drawing/2014/main" val="1910541025"/>
                    </a:ext>
                  </a:extLst>
                </a:gridCol>
              </a:tblGrid>
              <a:tr h="69715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1" i="0" u="none" strike="noStrike">
                          <a:effectLst/>
                          <a:latin typeface="Arial" panose="020B0604020202020204" pitchFamily="34" charset="0"/>
                        </a:rPr>
                        <a:t>ΘΡΕΠΤΙΚΗ ΑΞΙΑ</a:t>
                      </a:r>
                      <a:endParaRPr lang="el-GR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1" i="0" u="none" strike="noStrike">
                          <a:effectLst/>
                          <a:latin typeface="Arial" panose="020B0604020202020204" pitchFamily="34" charset="0"/>
                        </a:rPr>
                        <a:t>ΑΝΑ 100</a:t>
                      </a:r>
                      <a:r>
                        <a:rPr lang="en-US" sz="1900" b="1" i="0" u="none" strike="noStrike">
                          <a:effectLst/>
                          <a:latin typeface="Arial" panose="020B0604020202020204" pitchFamily="34" charset="0"/>
                        </a:rPr>
                        <a:t>g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1" i="0" u="none" strike="noStrike">
                          <a:effectLst/>
                          <a:latin typeface="Arial" panose="020B0604020202020204" pitchFamily="34" charset="0"/>
                        </a:rPr>
                        <a:t>ΑΝΑ ΜΕΡΙΔΑ (200.00</a:t>
                      </a:r>
                      <a:r>
                        <a:rPr lang="en-US" sz="1900" b="1" i="0" u="none" strike="noStrike">
                          <a:effectLst/>
                          <a:latin typeface="Arial" panose="020B0604020202020204" pitchFamily="34" charset="0"/>
                        </a:rPr>
                        <a:t>g)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470465"/>
                  </a:ext>
                </a:extLst>
              </a:tr>
              <a:tr h="69715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Ενέργεια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55.00 kcal</a:t>
                      </a:r>
                      <a:b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110 kcal</a:t>
                      </a:r>
                      <a:b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253635"/>
                  </a:ext>
                </a:extLst>
              </a:tr>
              <a:tr h="41452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Πρωτείνες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0.50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1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14343"/>
                  </a:ext>
                </a:extLst>
              </a:tr>
              <a:tr h="41452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Υδατάνθρακες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14.00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28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851172"/>
                  </a:ext>
                </a:extLst>
              </a:tr>
              <a:tr h="41452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Σάκχαρα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12.00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24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38526"/>
                  </a:ext>
                </a:extLst>
              </a:tr>
              <a:tr h="41452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Λιπαρά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0.40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0.8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81553"/>
                  </a:ext>
                </a:extLst>
              </a:tr>
              <a:tr h="41452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Κορεσμένα Λιπαρά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0.20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0.4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124680"/>
                  </a:ext>
                </a:extLst>
              </a:tr>
              <a:tr h="41452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900" b="0" i="0" u="none" strike="noStrike">
                          <a:effectLst/>
                          <a:latin typeface="Arial" panose="020B0604020202020204" pitchFamily="34" charset="0"/>
                        </a:rPr>
                        <a:t>Αλάτι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0.01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0.02 g</a:t>
                      </a:r>
                    </a:p>
                  </a:txBody>
                  <a:tcPr marL="94210" marR="94210" marT="47105" marB="47105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2E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930654"/>
                  </a:ext>
                </a:extLst>
              </a:tr>
            </a:tbl>
          </a:graphicData>
        </a:graphic>
      </p:graphicFrame>
      <p:pic>
        <p:nvPicPr>
          <p:cNvPr id="6146" name="Picture 2">
            <a:extLst>
              <a:ext uri="{FF2B5EF4-FFF2-40B4-BE49-F238E27FC236}">
                <a16:creationId xmlns:a16="http://schemas.microsoft.com/office/drawing/2014/main" id="{4E235758-7E45-49A9-9D50-CBBFBB268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322" y="865996"/>
            <a:ext cx="2126815" cy="221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41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791B291-91FD-460E-AB48-D2F3006E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5387" y="609600"/>
            <a:ext cx="4839326" cy="1394298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ΘΡΕΠΤΙΚΗ ΑΞΙΑ </a:t>
            </a:r>
            <a:endParaRPr lang="el-GR" dirty="0">
              <a:solidFill>
                <a:srgbClr val="FFFFFF"/>
              </a:solidFill>
            </a:endParaRPr>
          </a:p>
        </p:txBody>
      </p:sp>
      <p:pic>
        <p:nvPicPr>
          <p:cNvPr id="2050" name="Picture 2" descr="Κομπόστα ροδάκινο | Συνταγή | Argiro.gr">
            <a:extLst>
              <a:ext uri="{FF2B5EF4-FFF2-40B4-BE49-F238E27FC236}">
                <a16:creationId xmlns:a16="http://schemas.microsoft.com/office/drawing/2014/main" id="{9101EBFE-0E6B-4A4E-8DAF-34BD22474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2190196"/>
            <a:ext cx="3856774" cy="256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D376B3-976A-43AF-87D7-3B6B82EE0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003898"/>
            <a:ext cx="4512988" cy="4151369"/>
          </a:xfrm>
        </p:spPr>
        <p:txBody>
          <a:bodyPr anchor="t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κονσερβοποίηση δεν καταστρέφει μεγάλο ποσοστό από τα θρεπτικά συστατικά, σύμφωνα με μελέτες που παρουσίασαν οι επιστημονικές ομάδες από τις ΗΠΑ και την Αυστραλία</a:t>
            </a:r>
          </a:p>
          <a:p>
            <a:pPr>
              <a:lnSpc>
                <a:spcPct val="90000"/>
              </a:lnSpc>
            </a:pP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βιταμίνη Α: τα καροτένια παρουσιάζουν ελάχιστες απώλειες, ενώ έρευνες έδειξαν ότι η </a:t>
            </a:r>
            <a:r>
              <a:rPr lang="el-GR" sz="21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θερµική</a:t>
            </a: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επεξεργασία τα καθιστά καλύτερα διαθέσιμα για τον οργανισμό</a:t>
            </a:r>
          </a:p>
          <a:p>
            <a:pPr>
              <a:lnSpc>
                <a:spcPct val="90000"/>
              </a:lnSpc>
            </a:pP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βιταμίνη </a:t>
            </a:r>
            <a:r>
              <a:rPr lang="en-US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κάποια ποσότητα χάνονται κατά την </a:t>
            </a:r>
            <a:r>
              <a:rPr lang="el-GR" sz="21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θέρµανση</a:t>
            </a: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όμως το µ</a:t>
            </a:r>
            <a:r>
              <a:rPr lang="el-GR" sz="21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εγαλύτερο</a:t>
            </a: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ποσό διαλύεται στο υγρό πληρώσεως</a:t>
            </a:r>
          </a:p>
          <a:p>
            <a:pPr>
              <a:lnSpc>
                <a:spcPct val="90000"/>
              </a:lnSpc>
            </a:pPr>
            <a:r>
              <a:rPr lang="el-G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κάλιο: παραμένει αναλλοίωτο κατά την διάρκεια της κονσερβοποίησης</a:t>
            </a:r>
          </a:p>
          <a:p>
            <a:pPr>
              <a:lnSpc>
                <a:spcPct val="90000"/>
              </a:lnSpc>
            </a:pPr>
            <a:endParaRPr lang="el-GR" sz="21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l-GR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50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9C470D-80E9-4B6A-A210-F454F0553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ΘΡΕΠΤΙΚΗ ΑΞΙΑ ΑΝΑ 100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3FE74E01-C226-43CF-887F-8B674DF9C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895191"/>
              </p:ext>
            </p:extLst>
          </p:nvPr>
        </p:nvGraphicFramePr>
        <p:xfrm>
          <a:off x="1225485" y="2318994"/>
          <a:ext cx="8048516" cy="287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248">
                  <a:extLst>
                    <a:ext uri="{9D8B030D-6E8A-4147-A177-3AD203B41FA5}">
                      <a16:colId xmlns:a16="http://schemas.microsoft.com/office/drawing/2014/main" val="1618615041"/>
                    </a:ext>
                  </a:extLst>
                </a:gridCol>
                <a:gridCol w="3008134">
                  <a:extLst>
                    <a:ext uri="{9D8B030D-6E8A-4147-A177-3AD203B41FA5}">
                      <a16:colId xmlns:a16="http://schemas.microsoft.com/office/drawing/2014/main" val="1718139298"/>
                    </a:ext>
                  </a:extLst>
                </a:gridCol>
                <a:gridCol w="3008134">
                  <a:extLst>
                    <a:ext uri="{9D8B030D-6E8A-4147-A177-3AD203B41FA5}">
                      <a16:colId xmlns:a16="http://schemas.microsoft.com/office/drawing/2014/main" val="1445625077"/>
                    </a:ext>
                  </a:extLst>
                </a:gridCol>
              </a:tblGrid>
              <a:tr h="642923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ΘΡΕΠΤΙΚΑ ΣΥΣΤΑΤΙΚΑ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ΝΩΠΟ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ΚΟΝΣΕΡΒΟΠΟΙΗΜΕΝΟ ΣΕ ΕΛΑΦΡΥ ΣΙΡΟΠΙ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28926"/>
                  </a:ext>
                </a:extLst>
              </a:tr>
              <a:tr h="372487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Ενέργεια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68462"/>
                  </a:ext>
                </a:extLst>
              </a:tr>
              <a:tr h="372487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Λίπος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552212"/>
                  </a:ext>
                </a:extLst>
              </a:tr>
              <a:tr h="372487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Υδατάνθρακες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542235"/>
                  </a:ext>
                </a:extLst>
              </a:tr>
              <a:tr h="372487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Διαιτητικές ίνες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14451"/>
                  </a:ext>
                </a:extLst>
              </a:tr>
              <a:tr h="372487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Πρωτεΐνες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214835"/>
                  </a:ext>
                </a:extLst>
              </a:tr>
              <a:tr h="372487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Ασβέστιο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641077"/>
                  </a:ext>
                </a:extLst>
              </a:tr>
            </a:tbl>
          </a:graphicData>
        </a:graphic>
      </p:graphicFrame>
      <p:pic>
        <p:nvPicPr>
          <p:cNvPr id="5" name="Picture 2" descr="Κομπόστα Ροδάκινου με Μέλι">
            <a:extLst>
              <a:ext uri="{FF2B5EF4-FFF2-40B4-BE49-F238E27FC236}">
                <a16:creationId xmlns:a16="http://schemas.microsoft.com/office/drawing/2014/main" id="{A0681D11-1E0C-48DF-83B9-31A9F4B3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889" y="402177"/>
            <a:ext cx="2329673" cy="232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014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Νεκταρίνια και ροδάκινα: πού διαφέρουν; | clickatlife">
            <a:extLst>
              <a:ext uri="{FF2B5EF4-FFF2-40B4-BE49-F238E27FC236}">
                <a16:creationId xmlns:a16="http://schemas.microsoft.com/office/drawing/2014/main" id="{655CE29C-7A9C-4F2A-A25E-8E3E226E78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r="13069"/>
          <a:stretch/>
        </p:blipFill>
        <p:spPr bwMode="auto">
          <a:xfrm>
            <a:off x="212548" y="-1"/>
            <a:ext cx="467143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Σπιτική κομπόστα ροδάκινο | ΤΟ ΠΟΝΤΙΚΙ">
            <a:extLst>
              <a:ext uri="{FF2B5EF4-FFF2-40B4-BE49-F238E27FC236}">
                <a16:creationId xmlns:a16="http://schemas.microsoft.com/office/drawing/2014/main" id="{E5E8B85E-856C-4CAB-AAEA-2FF96E3E56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r="7619" b="-3"/>
          <a:stretch/>
        </p:blipFill>
        <p:spPr bwMode="auto">
          <a:xfrm>
            <a:off x="20" y="4235547"/>
            <a:ext cx="3393882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Isosceles Triangle 30">
            <a:extLst>
              <a:ext uri="{FF2B5EF4-FFF2-40B4-BE49-F238E27FC236}">
                <a16:creationId xmlns:a16="http://schemas.microsoft.com/office/drawing/2014/main" id="{B09A8B04-373D-40BD-9442-2D3540D3C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5028193-7250-4674-AA37-E9040429A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2887" y="4236854"/>
            <a:ext cx="3263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70CBAA-0955-45AD-9C25-C611F328D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1804509"/>
            <a:ext cx="5114776" cy="42368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κονσερβοποιηµένα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φρούτα διατηρούν τα θρεπτικά τους συστατικά έως και δύο χρόνια. Τα προϊόντα συλλέγονται κατά την κορύφωση της ωριμότητας τους και κονσερβοποιούνται λίγες ώρες αργότερα</a:t>
            </a:r>
          </a:p>
          <a:p>
            <a:pPr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µ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ικροβιολογικά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ασφαλή λόγω της αποστείρωσης. Θα πρέπει να τα περιλαμβάνουμε στην διατροφή μας, βασιζόμενοι πάντα στο πρότυπο της «Μεσογειακής ∆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ιατροφής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αντίθετα τα νωπά φρούτα συχνά συλλέγονται πολύ πριν το θρεπτικό τους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περιεχόµενο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φτάσει στο µ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έγιστο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61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73F37E-6C81-4466-8622-8DD05116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9FFB56-152F-4302-BC3A-722DDF287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Πτυχιακή εργασία του ‘ΤΣΙΤΣΑΝΟΠΟΥΛΟΣ Δ. ΘΕΜΙΣΤΟΚΛΗΣ’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του ΄</a:t>
            </a:r>
            <a:r>
              <a:rPr lang="el-GR" i="0" dirty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Ιωάννης </a:t>
            </a:r>
            <a:r>
              <a:rPr lang="el-GR" i="0" dirty="0" err="1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Πασιάς</a:t>
            </a:r>
            <a:r>
              <a:rPr lang="el-GR" b="1" i="0" dirty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l-GR" b="0" i="0" dirty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Διδάκτωρ Χημείας του Πανεπιστημίου Αθηνών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http://3lyk-ioann.ioa.sch.gr/Projects2012-13/pr_a4/ProjectA4.pdf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http://eclass.teiion.gr/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http://dspace.aua.gr/xmlui/bitstream/handle/10329/7052/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6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8267EEE4-6354-4F1C-9484-951F0EB92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0"/>
            <a:ext cx="121856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D5E820C-277A-4094-B257-C6E6DAB6A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768" y="609600"/>
            <a:ext cx="5498361" cy="1320800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ΟΡΙΣΜΟΣ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0E5A83F9-E6B8-40BD-9C0D-9A6F15650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373C65-DEBD-40C7-BD16-8AD87002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770" y="2160589"/>
            <a:ext cx="5549732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θερμική επεξεργασία των τροφίμων μέσα σε ερμητικά κλεισμένους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περιέκτες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  <p:pic>
        <p:nvPicPr>
          <p:cNvPr id="7" name="Picture 6" descr="Mια ανοιχτή κονσέρβα Archives - AdSol">
            <a:extLst>
              <a:ext uri="{FF2B5EF4-FFF2-40B4-BE49-F238E27FC236}">
                <a16:creationId xmlns:a16="http://schemas.microsoft.com/office/drawing/2014/main" id="{A7D0FCCD-9685-4478-9CE1-205CBA6DCF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" r="7909" b="2"/>
          <a:stretch/>
        </p:blipFill>
        <p:spPr bwMode="auto">
          <a:xfrm>
            <a:off x="7531482" y="10"/>
            <a:ext cx="4657341" cy="344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Γιατί τα φρούτα και τα λαχανικά σε κονσέρβα κάνουν καλό στην υγεία μας |  ΥΓΕΙΑ | iefimerida.gr">
            <a:extLst>
              <a:ext uri="{FF2B5EF4-FFF2-40B4-BE49-F238E27FC236}">
                <a16:creationId xmlns:a16="http://schemas.microsoft.com/office/drawing/2014/main" id="{FC75511B-09FF-462F-9A85-4377148FAF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4" r="18266" b="2"/>
          <a:stretch/>
        </p:blipFill>
        <p:spPr bwMode="auto">
          <a:xfrm>
            <a:off x="7528308" y="3437472"/>
            <a:ext cx="4657341" cy="342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βάλ 4">
            <a:extLst>
              <a:ext uri="{FF2B5EF4-FFF2-40B4-BE49-F238E27FC236}">
                <a16:creationId xmlns:a16="http://schemas.microsoft.com/office/drawing/2014/main" id="{35D0F2B8-89A2-4A46-B504-B3F9B5C6D5D4}"/>
              </a:ext>
            </a:extLst>
          </p:cNvPr>
          <p:cNvSpPr/>
          <p:nvPr/>
        </p:nvSpPr>
        <p:spPr>
          <a:xfrm>
            <a:off x="1199556" y="3185602"/>
            <a:ext cx="2745232" cy="2480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διαδικασία ανακάλυψε το 1790 στην Γαλλία 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Nicholas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Appert</a:t>
            </a:r>
            <a:endParaRPr lang="en-US" sz="2000" dirty="0">
              <a:solidFill>
                <a:schemeClr val="bg1">
                  <a:lumMod val="95000"/>
                  <a:alpha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CBA314BF-E208-43DF-A37E-DCB8F2EFE020}"/>
              </a:ext>
            </a:extLst>
          </p:cNvPr>
          <p:cNvSpPr/>
          <p:nvPr/>
        </p:nvSpPr>
        <p:spPr>
          <a:xfrm>
            <a:off x="3500416" y="3742662"/>
            <a:ext cx="3186259" cy="2818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1810 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Peter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Durand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Αγγλία, κατέθεσε την πρώτη πατέντα μεταλλικής κονσέρβας</a:t>
            </a:r>
          </a:p>
        </p:txBody>
      </p:sp>
    </p:spTree>
    <p:extLst>
      <p:ext uri="{BB962C8B-B14F-4D97-AF65-F5344CB8AC3E}">
        <p14:creationId xmlns:p14="http://schemas.microsoft.com/office/powerpoint/2010/main" val="261520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F76DE1-6A83-4DEA-A588-741CCE249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ΥΛΙΚΟ ΤΟΥ ΠΕΡΙΕΚΤΗ ΜΠΟΡΕΙ ΝΑ ΕΙΝΑΙ ΑΠΟ: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AD7A8E-9984-429F-A9D1-18A55893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χαρτί για εύκαμπτη συσκευασία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χαρτόνι για δύσκαμπτους </a:t>
            </a:r>
            <a:r>
              <a:rPr lang="el-GR" alt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περιέκτες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μεταλλικά δοχεία (</a:t>
            </a:r>
            <a:r>
              <a:rPr lang="el-GR" alt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Λευκοσιδηρά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Αλουμινένια)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μεταλλικά φύλλα για εύκαμπτη συσκευασία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γυάλινα δοχεία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πλαστικές μεμβράνες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πλαστικοί </a:t>
            </a:r>
            <a:r>
              <a:rPr lang="el-GR" alt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περιέκτες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δύσκαμπτοι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ξύλινοι </a:t>
            </a:r>
            <a:r>
              <a:rPr lang="el-GR" alt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περιέκτες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1026" name="Picture 2" descr="κονσερβοποίηση » Foodbites">
            <a:extLst>
              <a:ext uri="{FF2B5EF4-FFF2-40B4-BE49-F238E27FC236}">
                <a16:creationId xmlns:a16="http://schemas.microsoft.com/office/drawing/2014/main" id="{B65C38BA-BF51-416D-B9FA-18FFBC155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61" y="3928658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Τα μυστικά του τόνου κονσέρβας - Γαστρονομία - Ασφάλεια τροφίμων |  γαστρονόμος">
            <a:extLst>
              <a:ext uri="{FF2B5EF4-FFF2-40B4-BE49-F238E27FC236}">
                <a16:creationId xmlns:a16="http://schemas.microsoft.com/office/drawing/2014/main" id="{E42C2727-A37B-4C33-9C5B-40B19AD7B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513" y="1863558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NOVATION">
            <a:extLst>
              <a:ext uri="{FF2B5EF4-FFF2-40B4-BE49-F238E27FC236}">
                <a16:creationId xmlns:a16="http://schemas.microsoft.com/office/drawing/2014/main" id="{D885E440-D121-41E0-A216-FD8D6B1ED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529" y="4206540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Κύκνος Ελαφρά συμπυκνωμένος χυμός σε πρακτική συσκευασία 3 τεμαχίων των  250γρ • Το Μαγαζάκι Μας">
            <a:extLst>
              <a:ext uri="{FF2B5EF4-FFF2-40B4-BE49-F238E27FC236}">
                <a16:creationId xmlns:a16="http://schemas.microsoft.com/office/drawing/2014/main" id="{70AECF8D-2BED-421C-9D94-A597B94A4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926" y="149015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24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26051594-A948-436E-8DDB-CE09898F2D4B}"/>
              </a:ext>
            </a:extLst>
          </p:cNvPr>
          <p:cNvSpPr/>
          <p:nvPr/>
        </p:nvSpPr>
        <p:spPr>
          <a:xfrm>
            <a:off x="496111" y="816638"/>
            <a:ext cx="7198468" cy="3001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altLang="el-GR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θέρμ</a:t>
            </a: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ανση των τροφίμων γίνεται  </a:t>
            </a:r>
            <a:r>
              <a:rPr lang="en-US" altLang="el-GR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πριν τη συσκευασία</a:t>
            </a: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συνήθως </a:t>
            </a:r>
            <a:r>
              <a:rPr lang="el-GR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μέσα σε </a:t>
            </a:r>
            <a:r>
              <a:rPr lang="en-US" altLang="el-GR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κλειστ</a:t>
            </a:r>
            <a:r>
              <a:rPr lang="el-GR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δοχεί</a:t>
            </a:r>
            <a:r>
              <a:rPr lang="el-GR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στόχο την καταστροφή των μικροοργανισμών, που θα μπορούσαν να προκαλέσουν αλλοίωση στο τρόφιμο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</a:t>
            </a:r>
            <a:r>
              <a:rPr lang="en-US" altLang="el-GR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ίσης</a:t>
            </a: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τα </a:t>
            </a:r>
            <a:r>
              <a:rPr lang="en-US" altLang="el-GR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τρόφιμ</a:t>
            </a:r>
            <a:r>
              <a:rPr lang="en-US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προφυλάσσονται για περαιτέρω επιμόλυνση με αποκλεισμό του εξωτερικού αέρ</a:t>
            </a:r>
            <a:r>
              <a:rPr lang="el-GR" alt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n-US" alt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Γιατί τα φρούτα και τα λαχανικά σε κονσέρβα κάνουν καλό στην υγεία μας |  ΥΓΕΙΑ | iefimerida.gr">
            <a:extLst>
              <a:ext uri="{FF2B5EF4-FFF2-40B4-BE49-F238E27FC236}">
                <a16:creationId xmlns:a16="http://schemas.microsoft.com/office/drawing/2014/main" id="{1C5EF317-4DDD-4CA3-B763-CE445938A2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4" r="18266" b="2"/>
          <a:stretch/>
        </p:blipFill>
        <p:spPr bwMode="auto">
          <a:xfrm>
            <a:off x="2105638" y="4233743"/>
            <a:ext cx="2706222" cy="199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97FBFACE-A85F-4E86-85F1-C111EC977B8E}"/>
              </a:ext>
            </a:extLst>
          </p:cNvPr>
          <p:cNvSpPr/>
          <p:nvPr/>
        </p:nvSpPr>
        <p:spPr>
          <a:xfrm>
            <a:off x="6439711" y="2588043"/>
            <a:ext cx="4401114" cy="3463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κονσερβοποίηση είναι μια από τις πιο συνηθισμένες μεθόδους επεξεργασίας των τροφίμων με σκοπό την συντήρησή τους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6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39B363-C265-40FF-A306-730F9FC3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΄ΕΜΠΟΡΙΚΗ ΑΠΟΣΤΕΙΡΩΣΗ΄</a:t>
            </a:r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CCDB8022-FD40-41D4-BA98-71CF2B9E814E}"/>
              </a:ext>
            </a:extLst>
          </p:cNvPr>
          <p:cNvSpPr/>
          <p:nvPr/>
        </p:nvSpPr>
        <p:spPr>
          <a:xfrm>
            <a:off x="6235230" y="1358884"/>
            <a:ext cx="3132506" cy="2641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Κύριο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μέλημ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στην κονσερβοποίηση είναι η αποστείρωση</a:t>
            </a:r>
          </a:p>
        </p:txBody>
      </p:sp>
      <p:pic>
        <p:nvPicPr>
          <p:cNvPr id="7" name="Picture 2" descr="Πόσο υγιεινές είναι οι κονσέρβες; - World SecretsWorld Secrets">
            <a:extLst>
              <a:ext uri="{FF2B5EF4-FFF2-40B4-BE49-F238E27FC236}">
                <a16:creationId xmlns:a16="http://schemas.microsoft.com/office/drawing/2014/main" id="{4EBB2C3D-F7D3-48EB-B084-E0CCE4CA75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" r="4773" b="2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2BF22C75-FC8B-483C-949D-9BA24DA1168D}"/>
              </a:ext>
            </a:extLst>
          </p:cNvPr>
          <p:cNvSpPr/>
          <p:nvPr/>
        </p:nvSpPr>
        <p:spPr>
          <a:xfrm>
            <a:off x="7284583" y="3551287"/>
            <a:ext cx="3770722" cy="275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l-GR" alt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Επιδιώκεται η θανάτωση των μικροβίων που μπορεί να προκαλέσουν βλάβες στο τρόφιμο ή την υγεία των καταναλωτών</a:t>
            </a:r>
          </a:p>
          <a:p>
            <a:pPr>
              <a:spcAft>
                <a:spcPts val="600"/>
              </a:spcAft>
            </a:pPr>
            <a:r>
              <a:rPr lang="el-GR" alt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Ωστόσο κάποια μικρόβια μπορεί να επιβιώσουν, όμως μένουν σε αδρανή μορφή και έτσι δεν καταφέρουν να αναπτυχθούν</a:t>
            </a:r>
            <a:endParaRPr lang="el-G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7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0" name="Group 191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6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7" name="Isosceles Triangle 196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8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9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0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1" name="Isosceles Triangle 200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2" name="Isosceles Triangle 201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B55804A-83D5-4C0C-A97D-0CDA97932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el-GR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ΔΙΑΔΙΚΑΣΙΑ ΚΟΝΣΕΡΒΟΠΟΙΗΣΗΣ</a:t>
            </a:r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FEE02A9A-5BC6-46A8-8EEB-61C12674B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9617" y="674451"/>
            <a:ext cx="682419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12D0AE0-15F4-4DE5-A129-C9D13E2D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2023" y="6352651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3FAFF36-EDB7-4644-9AB4-98969D82315B}" type="slidenum">
              <a:rPr lang="en-US" altLang="el-GR" smtClean="0"/>
              <a:pPr defTabSz="914400">
                <a:spcAft>
                  <a:spcPts val="600"/>
                </a:spcAft>
              </a:pPr>
              <a:t>6</a:t>
            </a:fld>
            <a:endParaRPr lang="en-US" alt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267EEE4-6354-4F1C-9484-951F0EB92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0"/>
            <a:ext cx="121856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6F4BE9F-8681-4134-BB98-D80E9BD1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43" y="336850"/>
            <a:ext cx="5498361" cy="1320800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ΚΟΜΠΟΣΤΑ ΡΟΔΑΚΙΝΟ</a:t>
            </a: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0E5A83F9-E6B8-40BD-9C0D-9A6F15650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224F1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001729-4905-4095-9A04-E9B0780C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143" y="2121678"/>
            <a:ext cx="5549732" cy="3880773"/>
          </a:xfrm>
        </p:spPr>
        <p:txBody>
          <a:bodyPr>
            <a:normAutofit lnSpcReduction="10000"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παρασκευάζονται από ώριμα, καθαρισμένα φρέσκα ή κατεψυγμένα φρούτα από τα οποία έχει αφαιρεθεί ο πυρήνας και συσκευάζεται μαζί με σιρόπι ζάχαρης, φρουτοχυμό ή νερό 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προϊόν θα πρέπει να συμβαδίζει με όλες τις προδιαγραφές του Κώδικα Τροφίμων και Ποτών και τις οδηγίες της Ε.Ε.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 την συγκομιδή του ροδάκινου δίνεται μεγάλη έμφαση στα  υπολείμματα φυτοφαρμάκων που πιθανόν να έχουν, καθώς και την βιολογική ωρίμανση αφού παίζουν σπουδαίο ρόλο στην επεξεργασία</a:t>
            </a:r>
          </a:p>
          <a:p>
            <a:endParaRPr lang="el-GR" dirty="0"/>
          </a:p>
        </p:txBody>
      </p:sp>
      <p:pic>
        <p:nvPicPr>
          <p:cNvPr id="3074" name="Picture 2" descr="Κομπόστα Ροδάκινο Del Monte 825g">
            <a:extLst>
              <a:ext uri="{FF2B5EF4-FFF2-40B4-BE49-F238E27FC236}">
                <a16:creationId xmlns:a16="http://schemas.microsoft.com/office/drawing/2014/main" id="{074A82D4-77AF-4184-9E68-F249CD021E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1" r="1" b="19047"/>
          <a:stretch/>
        </p:blipFill>
        <p:spPr bwMode="auto">
          <a:xfrm>
            <a:off x="7986409" y="336850"/>
            <a:ext cx="3443591" cy="296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ΚΟΜΠΟΣΤΑ ΡΟΔΑΚΙΝΟ - Papaioannoufood.gr">
            <a:extLst>
              <a:ext uri="{FF2B5EF4-FFF2-40B4-BE49-F238E27FC236}">
                <a16:creationId xmlns:a16="http://schemas.microsoft.com/office/drawing/2014/main" id="{0FAEF0C2-B70B-47E2-A02E-616A483E84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/>
          <a:stretch/>
        </p:blipFill>
        <p:spPr bwMode="auto">
          <a:xfrm>
            <a:off x="7986409" y="3836325"/>
            <a:ext cx="3842426" cy="282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32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08799B27-D975-41FF-B392-97D04211A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16638"/>
            <a:ext cx="3364328" cy="5224724"/>
          </a:xfrm>
        </p:spPr>
        <p:txBody>
          <a:bodyPr anchor="ctr">
            <a:normAutofit/>
          </a:bodyPr>
          <a:lstStyle/>
          <a:p>
            <a:r>
              <a:rPr lang="el-G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ΠΡΟΕΤΟΙΜΑΣΙΑ ΠΡΟΙΟΝΤΑΣ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5F62E7-F395-4E47-B645-273AFBF6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005269" cy="5224724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ροδάκινα αρχικά πλένονται με πόσιμο νερό -οδηγούνται σε σημείο αυτόματης διαλογής και απομάκρυνσης των μη αποδεκτών φρούτων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ταξινομούνται κατά μέγεθος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διχοτομούνται και απομακρύνεται ο πυρήνας τους. Πραγματοποιείται έλεγχος για την παρουσία τμημάτων του πυρήνα στο εδώδιμο μέρος που θα μπορούσε να προκαλέσει τη δυσαρέσκεια των καταναλωτικού κοινού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απομάκρυνση της επιδερμίδας εμβαπτίζονται με διάλυμα καυστικής σόδας, το οποίο σε τακτά χρονικά διαστήματα αντικαθίσταται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860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B81384-6BF6-48D2-A584-5DE0E77D7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0664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ΤΜΗΜΑ ΣΥΣΚΕΥΑΣΙΑΣ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D002C5-9DEA-4913-B42D-DB907D42E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5935"/>
            <a:ext cx="8596668" cy="4165428"/>
          </a:xfrm>
        </p:spPr>
        <p:txBody>
          <a:bodyPr/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κομμάτια φρούτου μεταφέρονται σε μεταλλικές συσκευασίες κατάλληλες για τέτοιου είδους τρόφιμα, οι οποίες έχουν προηγουμένως απολυμανθεί 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περνούν από αυτόματο ζυγιστικό μηχάνημα και γεμίζουν με σιρόπι ζάχαρης που βρίσκεται σε θερμοκρασία 85-95°C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Πάπυρος: Οριζόντιος 3">
            <a:extLst>
              <a:ext uri="{FF2B5EF4-FFF2-40B4-BE49-F238E27FC236}">
                <a16:creationId xmlns:a16="http://schemas.microsoft.com/office/drawing/2014/main" id="{C989A467-6BE8-42BE-8290-781B125E3C58}"/>
              </a:ext>
            </a:extLst>
          </p:cNvPr>
          <p:cNvSpPr/>
          <p:nvPr/>
        </p:nvSpPr>
        <p:spPr>
          <a:xfrm>
            <a:off x="1348033" y="3308808"/>
            <a:ext cx="7616858" cy="2856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παραγωγή του σιροπιού γίνεται με ζάχαρης σε πόσιμο νερό (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περίπου 4,2) και με προσθήκη κιτρικού οξέος. Το διάλυμα αφού φτάσει στην επιθυμητή θερμοκρασία προστίθενται στο μεταλλικό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περιέκτη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Ακολουθεί το στάδιο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απαέρωσης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δηλαδή σφράγισμα του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περιέκτη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με κατάλληλο καπάκι</a:t>
            </a:r>
          </a:p>
        </p:txBody>
      </p:sp>
    </p:spTree>
    <p:extLst>
      <p:ext uri="{BB962C8B-B14F-4D97-AF65-F5344CB8AC3E}">
        <p14:creationId xmlns:p14="http://schemas.microsoft.com/office/powerpoint/2010/main" val="3908138104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893</Words>
  <Application>Microsoft Office PowerPoint</Application>
  <PresentationFormat>Ευρεία οθόνη</PresentationFormat>
  <Paragraphs>122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Όψη</vt:lpstr>
      <vt:lpstr>ΚΟΝΣΕΡΒΟΠΟΙΗΣΗ</vt:lpstr>
      <vt:lpstr>ΟΡΙΣΜΟΣ</vt:lpstr>
      <vt:lpstr>ΤΟ ΥΛΙΚΟ ΤΟΥ ΠΕΡΙΕΚΤΗ ΜΠΟΡΕΙ ΝΑ ΕΙΝΑΙ ΑΠΟ:</vt:lpstr>
      <vt:lpstr>Παρουσίαση του PowerPoint</vt:lpstr>
      <vt:lpstr>΄ΕΜΠΟΡΙΚΗ ΑΠΟΣΤΕΙΡΩΣΗ΄</vt:lpstr>
      <vt:lpstr>ΔΙΑΔΙΚΑΣΙΑ ΚΟΝΣΕΡΒΟΠΟΙΗΣΗΣ</vt:lpstr>
      <vt:lpstr>ΚΟΜΠΟΣΤΑ ΡΟΔΑΚΙΝΟ</vt:lpstr>
      <vt:lpstr>ΠΡΟΕΤΟΙΜΑΣΙΑ ΠΡΟΙΟΝΤΑΣ</vt:lpstr>
      <vt:lpstr>ΤΜΗΜΑ ΣΥΣΚΕΥΑΣΙΑΣ</vt:lpstr>
      <vt:lpstr>ΘΕΡΜΙΚΗ ΕΠΕΞΕΡΓΑΣΙΑ</vt:lpstr>
      <vt:lpstr>ΑΠΟΘΗΚΕΥΣΗ- ΔΙΑΝΟΜΗ </vt:lpstr>
      <vt:lpstr>ΣΥΝΤΗΡΗΣΗ</vt:lpstr>
      <vt:lpstr>Παρουσίαση του PowerPoint</vt:lpstr>
      <vt:lpstr>ΘΡΕΠΤΙΚΗ ΑΞΙΑ </vt:lpstr>
      <vt:lpstr>ΘΡΕΠΤΙΚΗ ΑΞΙΑ ΑΝΑ 100gr </vt:lpstr>
      <vt:lpstr>Παρουσίαση του PowerPoint</vt:lpstr>
      <vt:lpstr>ΠΗΓΕΣ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ΚΟΝΣΕΡΒΟΠΟΙΗΣΗ</dc:title>
  <dc:creator>pitsa</dc:creator>
  <cp:lastModifiedBy>pitsa</cp:lastModifiedBy>
  <cp:revision>6</cp:revision>
  <dcterms:created xsi:type="dcterms:W3CDTF">2021-01-26T17:48:36Z</dcterms:created>
  <dcterms:modified xsi:type="dcterms:W3CDTF">2021-01-26T19:13:46Z</dcterms:modified>
</cp:coreProperties>
</file>